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9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0" autoAdjust="0"/>
    <p:restoredTop sz="94728" autoAdjust="0"/>
  </p:normalViewPr>
  <p:slideViewPr>
    <p:cSldViewPr>
      <p:cViewPr varScale="1">
        <p:scale>
          <a:sx n="100" d="100"/>
          <a:sy n="100" d="100"/>
        </p:scale>
        <p:origin x="516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914" name="Group 2"/>
          <p:cNvGrpSpPr>
            <a:grpSpLocks/>
          </p:cNvGrpSpPr>
          <p:nvPr/>
        </p:nvGrpSpPr>
        <p:grpSpPr bwMode="auto">
          <a:xfrm>
            <a:off x="0" y="0"/>
            <a:ext cx="9142413" cy="6856413"/>
            <a:chOff x="0" y="0"/>
            <a:chExt cx="5759" cy="4319"/>
          </a:xfrm>
        </p:grpSpPr>
        <p:sp>
          <p:nvSpPr>
            <p:cNvPr id="38915" name="Freeform 3"/>
            <p:cNvSpPr>
              <a:spLocks/>
            </p:cNvSpPr>
            <p:nvPr/>
          </p:nvSpPr>
          <p:spPr bwMode="hidden">
            <a:xfrm>
              <a:off x="0" y="0"/>
              <a:ext cx="5758" cy="1043"/>
            </a:xfrm>
            <a:custGeom>
              <a:avLst/>
              <a:gdLst>
                <a:gd name="T0" fmla="*/ 5740 w 5740"/>
                <a:gd name="T1" fmla="*/ 1043 h 1043"/>
                <a:gd name="T2" fmla="*/ 0 w 5740"/>
                <a:gd name="T3" fmla="*/ 1043 h 1043"/>
                <a:gd name="T4" fmla="*/ 0 w 5740"/>
                <a:gd name="T5" fmla="*/ 0 h 1043"/>
                <a:gd name="T6" fmla="*/ 5740 w 5740"/>
                <a:gd name="T7" fmla="*/ 0 h 1043"/>
                <a:gd name="T8" fmla="*/ 5740 w 5740"/>
                <a:gd name="T9" fmla="*/ 1043 h 1043"/>
                <a:gd name="T10" fmla="*/ 5740 w 5740"/>
                <a:gd name="T11" fmla="*/ 1043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043">
                  <a:moveTo>
                    <a:pt x="5740" y="1043"/>
                  </a:moveTo>
                  <a:lnTo>
                    <a:pt x="0" y="1043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1043"/>
                  </a:lnTo>
                  <a:lnTo>
                    <a:pt x="574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bg-BG" dirty="0"/>
            </a:p>
          </p:txBody>
        </p:sp>
        <p:grpSp>
          <p:nvGrpSpPr>
            <p:cNvPr id="38916" name="Group 4"/>
            <p:cNvGrpSpPr>
              <a:grpSpLocks/>
            </p:cNvGrpSpPr>
            <p:nvPr userDrawn="1"/>
          </p:nvGrpSpPr>
          <p:grpSpPr bwMode="auto">
            <a:xfrm>
              <a:off x="0" y="0"/>
              <a:ext cx="5759" cy="4319"/>
              <a:chOff x="0" y="0"/>
              <a:chExt cx="5759" cy="4319"/>
            </a:xfrm>
          </p:grpSpPr>
          <p:sp>
            <p:nvSpPr>
              <p:cNvPr id="38917" name="Freeform 5"/>
              <p:cNvSpPr>
                <a:spLocks/>
              </p:cNvSpPr>
              <p:nvPr/>
            </p:nvSpPr>
            <p:spPr bwMode="hidden">
              <a:xfrm>
                <a:off x="1" y="1040"/>
                <a:ext cx="5758" cy="18"/>
              </a:xfrm>
              <a:custGeom>
                <a:avLst/>
                <a:gdLst>
                  <a:gd name="T0" fmla="*/ 5740 w 5740"/>
                  <a:gd name="T1" fmla="*/ 0 h 18"/>
                  <a:gd name="T2" fmla="*/ 0 w 5740"/>
                  <a:gd name="T3" fmla="*/ 0 h 18"/>
                  <a:gd name="T4" fmla="*/ 0 w 5740"/>
                  <a:gd name="T5" fmla="*/ 18 h 18"/>
                  <a:gd name="T6" fmla="*/ 5740 w 5740"/>
                  <a:gd name="T7" fmla="*/ 18 h 18"/>
                  <a:gd name="T8" fmla="*/ 5740 w 5740"/>
                  <a:gd name="T9" fmla="*/ 0 h 18"/>
                  <a:gd name="T10" fmla="*/ 5740 w 5740"/>
                  <a:gd name="T11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38918" name="Freeform 6"/>
              <p:cNvSpPr>
                <a:spLocks/>
              </p:cNvSpPr>
              <p:nvPr/>
            </p:nvSpPr>
            <p:spPr bwMode="hidden">
              <a:xfrm>
                <a:off x="0" y="3988"/>
                <a:ext cx="5758" cy="42"/>
              </a:xfrm>
              <a:custGeom>
                <a:avLst/>
                <a:gdLst>
                  <a:gd name="T0" fmla="*/ 0 w 5740"/>
                  <a:gd name="T1" fmla="*/ 42 h 42"/>
                  <a:gd name="T2" fmla="*/ 5740 w 5740"/>
                  <a:gd name="T3" fmla="*/ 42 h 42"/>
                  <a:gd name="T4" fmla="*/ 5740 w 5740"/>
                  <a:gd name="T5" fmla="*/ 0 h 42"/>
                  <a:gd name="T6" fmla="*/ 0 w 5740"/>
                  <a:gd name="T7" fmla="*/ 0 h 42"/>
                  <a:gd name="T8" fmla="*/ 0 w 5740"/>
                  <a:gd name="T9" fmla="*/ 42 h 42"/>
                  <a:gd name="T10" fmla="*/ 0 w 5740"/>
                  <a:gd name="T11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42">
                    <a:moveTo>
                      <a:pt x="0" y="42"/>
                    </a:moveTo>
                    <a:lnTo>
                      <a:pt x="5740" y="42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42"/>
                    </a:lnTo>
                    <a:lnTo>
                      <a:pt x="0" y="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38919" name="Freeform 7"/>
              <p:cNvSpPr>
                <a:spLocks/>
              </p:cNvSpPr>
              <p:nvPr/>
            </p:nvSpPr>
            <p:spPr bwMode="hidden">
              <a:xfrm>
                <a:off x="0" y="3665"/>
                <a:ext cx="5758" cy="30"/>
              </a:xfrm>
              <a:custGeom>
                <a:avLst/>
                <a:gdLst>
                  <a:gd name="T0" fmla="*/ 0 w 5740"/>
                  <a:gd name="T1" fmla="*/ 30 h 30"/>
                  <a:gd name="T2" fmla="*/ 5740 w 5740"/>
                  <a:gd name="T3" fmla="*/ 30 h 30"/>
                  <a:gd name="T4" fmla="*/ 5740 w 5740"/>
                  <a:gd name="T5" fmla="*/ 0 h 30"/>
                  <a:gd name="T6" fmla="*/ 0 w 5740"/>
                  <a:gd name="T7" fmla="*/ 0 h 30"/>
                  <a:gd name="T8" fmla="*/ 0 w 5740"/>
                  <a:gd name="T9" fmla="*/ 30 h 30"/>
                  <a:gd name="T10" fmla="*/ 0 w 5740"/>
                  <a:gd name="T11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30">
                    <a:moveTo>
                      <a:pt x="0" y="30"/>
                    </a:moveTo>
                    <a:lnTo>
                      <a:pt x="5740" y="30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38920" name="Freeform 8"/>
              <p:cNvSpPr>
                <a:spLocks/>
              </p:cNvSpPr>
              <p:nvPr/>
            </p:nvSpPr>
            <p:spPr bwMode="hidden">
              <a:xfrm>
                <a:off x="0" y="3364"/>
                <a:ext cx="5758" cy="30"/>
              </a:xfrm>
              <a:custGeom>
                <a:avLst/>
                <a:gdLst>
                  <a:gd name="T0" fmla="*/ 0 w 5740"/>
                  <a:gd name="T1" fmla="*/ 30 h 30"/>
                  <a:gd name="T2" fmla="*/ 5740 w 5740"/>
                  <a:gd name="T3" fmla="*/ 30 h 30"/>
                  <a:gd name="T4" fmla="*/ 5740 w 5740"/>
                  <a:gd name="T5" fmla="*/ 0 h 30"/>
                  <a:gd name="T6" fmla="*/ 0 w 5740"/>
                  <a:gd name="T7" fmla="*/ 0 h 30"/>
                  <a:gd name="T8" fmla="*/ 0 w 5740"/>
                  <a:gd name="T9" fmla="*/ 30 h 30"/>
                  <a:gd name="T10" fmla="*/ 0 w 5740"/>
                  <a:gd name="T11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30">
                    <a:moveTo>
                      <a:pt x="0" y="30"/>
                    </a:moveTo>
                    <a:lnTo>
                      <a:pt x="5740" y="30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38921" name="Freeform 9"/>
              <p:cNvSpPr>
                <a:spLocks/>
              </p:cNvSpPr>
              <p:nvPr/>
            </p:nvSpPr>
            <p:spPr bwMode="hidden">
              <a:xfrm>
                <a:off x="0" y="3105"/>
                <a:ext cx="5758" cy="31"/>
              </a:xfrm>
              <a:custGeom>
                <a:avLst/>
                <a:gdLst>
                  <a:gd name="T0" fmla="*/ 0 w 5740"/>
                  <a:gd name="T1" fmla="*/ 30 h 30"/>
                  <a:gd name="T2" fmla="*/ 5740 w 5740"/>
                  <a:gd name="T3" fmla="*/ 30 h 30"/>
                  <a:gd name="T4" fmla="*/ 5740 w 5740"/>
                  <a:gd name="T5" fmla="*/ 0 h 30"/>
                  <a:gd name="T6" fmla="*/ 0 w 5740"/>
                  <a:gd name="T7" fmla="*/ 0 h 30"/>
                  <a:gd name="T8" fmla="*/ 0 w 5740"/>
                  <a:gd name="T9" fmla="*/ 30 h 30"/>
                  <a:gd name="T10" fmla="*/ 0 w 5740"/>
                  <a:gd name="T11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30">
                    <a:moveTo>
                      <a:pt x="0" y="30"/>
                    </a:moveTo>
                    <a:lnTo>
                      <a:pt x="5740" y="30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38922" name="Freeform 10"/>
              <p:cNvSpPr>
                <a:spLocks/>
              </p:cNvSpPr>
              <p:nvPr/>
            </p:nvSpPr>
            <p:spPr bwMode="hidden">
              <a:xfrm>
                <a:off x="0" y="2859"/>
                <a:ext cx="5758" cy="36"/>
              </a:xfrm>
              <a:custGeom>
                <a:avLst/>
                <a:gdLst>
                  <a:gd name="T0" fmla="*/ 5740 w 5740"/>
                  <a:gd name="T1" fmla="*/ 0 h 36"/>
                  <a:gd name="T2" fmla="*/ 0 w 5740"/>
                  <a:gd name="T3" fmla="*/ 0 h 36"/>
                  <a:gd name="T4" fmla="*/ 0 w 5740"/>
                  <a:gd name="T5" fmla="*/ 36 h 36"/>
                  <a:gd name="T6" fmla="*/ 5740 w 5740"/>
                  <a:gd name="T7" fmla="*/ 36 h 36"/>
                  <a:gd name="T8" fmla="*/ 5740 w 5740"/>
                  <a:gd name="T9" fmla="*/ 0 h 36"/>
                  <a:gd name="T10" fmla="*/ 5740 w 5740"/>
                  <a:gd name="T11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36">
                    <a:moveTo>
                      <a:pt x="5740" y="0"/>
                    </a:moveTo>
                    <a:lnTo>
                      <a:pt x="0" y="0"/>
                    </a:lnTo>
                    <a:lnTo>
                      <a:pt x="0" y="36"/>
                    </a:lnTo>
                    <a:lnTo>
                      <a:pt x="5740" y="36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7843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38923" name="Freeform 11"/>
              <p:cNvSpPr>
                <a:spLocks/>
              </p:cNvSpPr>
              <p:nvPr/>
            </p:nvSpPr>
            <p:spPr bwMode="hidden">
              <a:xfrm>
                <a:off x="0" y="2644"/>
                <a:ext cx="5758" cy="30"/>
              </a:xfrm>
              <a:custGeom>
                <a:avLst/>
                <a:gdLst>
                  <a:gd name="T0" fmla="*/ 5740 w 5740"/>
                  <a:gd name="T1" fmla="*/ 0 h 30"/>
                  <a:gd name="T2" fmla="*/ 0 w 5740"/>
                  <a:gd name="T3" fmla="*/ 0 h 30"/>
                  <a:gd name="T4" fmla="*/ 0 w 5740"/>
                  <a:gd name="T5" fmla="*/ 30 h 30"/>
                  <a:gd name="T6" fmla="*/ 5740 w 5740"/>
                  <a:gd name="T7" fmla="*/ 30 h 30"/>
                  <a:gd name="T8" fmla="*/ 5740 w 5740"/>
                  <a:gd name="T9" fmla="*/ 0 h 30"/>
                  <a:gd name="T10" fmla="*/ 5740 w 5740"/>
                  <a:gd name="T11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30">
                    <a:moveTo>
                      <a:pt x="5740" y="0"/>
                    </a:moveTo>
                    <a:lnTo>
                      <a:pt x="0" y="0"/>
                    </a:lnTo>
                    <a:lnTo>
                      <a:pt x="0" y="30"/>
                    </a:lnTo>
                    <a:lnTo>
                      <a:pt x="5740" y="30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7843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38924" name="Freeform 12"/>
              <p:cNvSpPr>
                <a:spLocks/>
              </p:cNvSpPr>
              <p:nvPr/>
            </p:nvSpPr>
            <p:spPr bwMode="hidden">
              <a:xfrm>
                <a:off x="0" y="2433"/>
                <a:ext cx="5758" cy="36"/>
              </a:xfrm>
              <a:custGeom>
                <a:avLst/>
                <a:gdLst>
                  <a:gd name="T0" fmla="*/ 5740 w 5740"/>
                  <a:gd name="T1" fmla="*/ 0 h 36"/>
                  <a:gd name="T2" fmla="*/ 0 w 5740"/>
                  <a:gd name="T3" fmla="*/ 0 h 36"/>
                  <a:gd name="T4" fmla="*/ 0 w 5740"/>
                  <a:gd name="T5" fmla="*/ 36 h 36"/>
                  <a:gd name="T6" fmla="*/ 5740 w 5740"/>
                  <a:gd name="T7" fmla="*/ 36 h 36"/>
                  <a:gd name="T8" fmla="*/ 5740 w 5740"/>
                  <a:gd name="T9" fmla="*/ 0 h 36"/>
                  <a:gd name="T10" fmla="*/ 5740 w 5740"/>
                  <a:gd name="T11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36">
                    <a:moveTo>
                      <a:pt x="5740" y="0"/>
                    </a:moveTo>
                    <a:lnTo>
                      <a:pt x="0" y="0"/>
                    </a:lnTo>
                    <a:lnTo>
                      <a:pt x="0" y="36"/>
                    </a:lnTo>
                    <a:lnTo>
                      <a:pt x="5740" y="36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4706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38925" name="Freeform 13"/>
              <p:cNvSpPr>
                <a:spLocks/>
              </p:cNvSpPr>
              <p:nvPr/>
            </p:nvSpPr>
            <p:spPr bwMode="hidden">
              <a:xfrm>
                <a:off x="0" y="2259"/>
                <a:ext cx="5758" cy="24"/>
              </a:xfrm>
              <a:custGeom>
                <a:avLst/>
                <a:gdLst>
                  <a:gd name="T0" fmla="*/ 5740 w 5740"/>
                  <a:gd name="T1" fmla="*/ 0 h 24"/>
                  <a:gd name="T2" fmla="*/ 0 w 5740"/>
                  <a:gd name="T3" fmla="*/ 0 h 24"/>
                  <a:gd name="T4" fmla="*/ 0 w 5740"/>
                  <a:gd name="T5" fmla="*/ 24 h 24"/>
                  <a:gd name="T6" fmla="*/ 5740 w 5740"/>
                  <a:gd name="T7" fmla="*/ 24 h 24"/>
                  <a:gd name="T8" fmla="*/ 5740 w 5740"/>
                  <a:gd name="T9" fmla="*/ 0 h 24"/>
                  <a:gd name="T10" fmla="*/ 5740 w 5740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4706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38926" name="Freeform 14"/>
              <p:cNvSpPr>
                <a:spLocks/>
              </p:cNvSpPr>
              <p:nvPr/>
            </p:nvSpPr>
            <p:spPr bwMode="hidden">
              <a:xfrm>
                <a:off x="0" y="2090"/>
                <a:ext cx="5758" cy="24"/>
              </a:xfrm>
              <a:custGeom>
                <a:avLst/>
                <a:gdLst>
                  <a:gd name="T0" fmla="*/ 5740 w 5740"/>
                  <a:gd name="T1" fmla="*/ 0 h 24"/>
                  <a:gd name="T2" fmla="*/ 0 w 5740"/>
                  <a:gd name="T3" fmla="*/ 0 h 24"/>
                  <a:gd name="T4" fmla="*/ 0 w 5740"/>
                  <a:gd name="T5" fmla="*/ 24 h 24"/>
                  <a:gd name="T6" fmla="*/ 5740 w 5740"/>
                  <a:gd name="T7" fmla="*/ 24 h 24"/>
                  <a:gd name="T8" fmla="*/ 5740 w 5740"/>
                  <a:gd name="T9" fmla="*/ 0 h 24"/>
                  <a:gd name="T10" fmla="*/ 5740 w 5740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38927" name="Freeform 15"/>
              <p:cNvSpPr>
                <a:spLocks/>
              </p:cNvSpPr>
              <p:nvPr/>
            </p:nvSpPr>
            <p:spPr bwMode="hidden">
              <a:xfrm>
                <a:off x="0" y="1928"/>
                <a:ext cx="5758" cy="24"/>
              </a:xfrm>
              <a:custGeom>
                <a:avLst/>
                <a:gdLst>
                  <a:gd name="T0" fmla="*/ 5740 w 5740"/>
                  <a:gd name="T1" fmla="*/ 0 h 24"/>
                  <a:gd name="T2" fmla="*/ 0 w 5740"/>
                  <a:gd name="T3" fmla="*/ 0 h 24"/>
                  <a:gd name="T4" fmla="*/ 0 w 5740"/>
                  <a:gd name="T5" fmla="*/ 24 h 24"/>
                  <a:gd name="T6" fmla="*/ 5740 w 5740"/>
                  <a:gd name="T7" fmla="*/ 24 h 24"/>
                  <a:gd name="T8" fmla="*/ 5740 w 5740"/>
                  <a:gd name="T9" fmla="*/ 0 h 24"/>
                  <a:gd name="T10" fmla="*/ 5740 w 5740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38928" name="Freeform 16"/>
              <p:cNvSpPr>
                <a:spLocks/>
              </p:cNvSpPr>
              <p:nvPr/>
            </p:nvSpPr>
            <p:spPr bwMode="hidden">
              <a:xfrm>
                <a:off x="0" y="1645"/>
                <a:ext cx="5758" cy="12"/>
              </a:xfrm>
              <a:custGeom>
                <a:avLst/>
                <a:gdLst>
                  <a:gd name="T0" fmla="*/ 5740 w 5740"/>
                  <a:gd name="T1" fmla="*/ 0 h 12"/>
                  <a:gd name="T2" fmla="*/ 0 w 5740"/>
                  <a:gd name="T3" fmla="*/ 0 h 12"/>
                  <a:gd name="T4" fmla="*/ 0 w 5740"/>
                  <a:gd name="T5" fmla="*/ 12 h 12"/>
                  <a:gd name="T6" fmla="*/ 5740 w 5740"/>
                  <a:gd name="T7" fmla="*/ 12 h 12"/>
                  <a:gd name="T8" fmla="*/ 5740 w 5740"/>
                  <a:gd name="T9" fmla="*/ 0 h 12"/>
                  <a:gd name="T10" fmla="*/ 5740 w 5740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12">
                    <a:moveTo>
                      <a:pt x="5740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5740" y="12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38929" name="Freeform 17"/>
              <p:cNvSpPr>
                <a:spLocks/>
              </p:cNvSpPr>
              <p:nvPr/>
            </p:nvSpPr>
            <p:spPr bwMode="hidden">
              <a:xfrm>
                <a:off x="0" y="1778"/>
                <a:ext cx="5758" cy="24"/>
              </a:xfrm>
              <a:custGeom>
                <a:avLst/>
                <a:gdLst>
                  <a:gd name="T0" fmla="*/ 5740 w 5740"/>
                  <a:gd name="T1" fmla="*/ 0 h 24"/>
                  <a:gd name="T2" fmla="*/ 0 w 5740"/>
                  <a:gd name="T3" fmla="*/ 0 h 24"/>
                  <a:gd name="T4" fmla="*/ 0 w 5740"/>
                  <a:gd name="T5" fmla="*/ 24 h 24"/>
                  <a:gd name="T6" fmla="*/ 5740 w 5740"/>
                  <a:gd name="T7" fmla="*/ 24 h 24"/>
                  <a:gd name="T8" fmla="*/ 5740 w 5740"/>
                  <a:gd name="T9" fmla="*/ 0 h 24"/>
                  <a:gd name="T10" fmla="*/ 5740 w 5740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38930" name="Freeform 18"/>
              <p:cNvSpPr>
                <a:spLocks/>
              </p:cNvSpPr>
              <p:nvPr/>
            </p:nvSpPr>
            <p:spPr bwMode="hidden">
              <a:xfrm>
                <a:off x="0" y="1520"/>
                <a:ext cx="5758" cy="12"/>
              </a:xfrm>
              <a:custGeom>
                <a:avLst/>
                <a:gdLst>
                  <a:gd name="T0" fmla="*/ 5740 w 5740"/>
                  <a:gd name="T1" fmla="*/ 0 h 12"/>
                  <a:gd name="T2" fmla="*/ 0 w 5740"/>
                  <a:gd name="T3" fmla="*/ 0 h 12"/>
                  <a:gd name="T4" fmla="*/ 0 w 5740"/>
                  <a:gd name="T5" fmla="*/ 12 h 12"/>
                  <a:gd name="T6" fmla="*/ 5740 w 5740"/>
                  <a:gd name="T7" fmla="*/ 12 h 12"/>
                  <a:gd name="T8" fmla="*/ 5740 w 5740"/>
                  <a:gd name="T9" fmla="*/ 0 h 12"/>
                  <a:gd name="T10" fmla="*/ 5740 w 5740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12">
                    <a:moveTo>
                      <a:pt x="5740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5740" y="12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38931" name="Freeform 19"/>
              <p:cNvSpPr>
                <a:spLocks/>
              </p:cNvSpPr>
              <p:nvPr/>
            </p:nvSpPr>
            <p:spPr bwMode="hidden">
              <a:xfrm>
                <a:off x="0" y="1394"/>
                <a:ext cx="5758" cy="18"/>
              </a:xfrm>
              <a:custGeom>
                <a:avLst/>
                <a:gdLst>
                  <a:gd name="T0" fmla="*/ 5740 w 5740"/>
                  <a:gd name="T1" fmla="*/ 0 h 18"/>
                  <a:gd name="T2" fmla="*/ 0 w 5740"/>
                  <a:gd name="T3" fmla="*/ 0 h 18"/>
                  <a:gd name="T4" fmla="*/ 0 w 5740"/>
                  <a:gd name="T5" fmla="*/ 18 h 18"/>
                  <a:gd name="T6" fmla="*/ 5740 w 5740"/>
                  <a:gd name="T7" fmla="*/ 18 h 18"/>
                  <a:gd name="T8" fmla="*/ 5740 w 5740"/>
                  <a:gd name="T9" fmla="*/ 0 h 18"/>
                  <a:gd name="T10" fmla="*/ 5740 w 5740"/>
                  <a:gd name="T11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38932" name="Freeform 20"/>
              <p:cNvSpPr>
                <a:spLocks/>
              </p:cNvSpPr>
              <p:nvPr/>
            </p:nvSpPr>
            <p:spPr bwMode="hidden">
              <a:xfrm>
                <a:off x="0" y="1280"/>
                <a:ext cx="5758" cy="18"/>
              </a:xfrm>
              <a:custGeom>
                <a:avLst/>
                <a:gdLst>
                  <a:gd name="T0" fmla="*/ 5740 w 5740"/>
                  <a:gd name="T1" fmla="*/ 0 h 18"/>
                  <a:gd name="T2" fmla="*/ 0 w 5740"/>
                  <a:gd name="T3" fmla="*/ 0 h 18"/>
                  <a:gd name="T4" fmla="*/ 0 w 5740"/>
                  <a:gd name="T5" fmla="*/ 18 h 18"/>
                  <a:gd name="T6" fmla="*/ 5740 w 5740"/>
                  <a:gd name="T7" fmla="*/ 18 h 18"/>
                  <a:gd name="T8" fmla="*/ 5740 w 5740"/>
                  <a:gd name="T9" fmla="*/ 0 h 18"/>
                  <a:gd name="T10" fmla="*/ 5740 w 5740"/>
                  <a:gd name="T11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38933" name="Freeform 21"/>
              <p:cNvSpPr>
                <a:spLocks/>
              </p:cNvSpPr>
              <p:nvPr/>
            </p:nvSpPr>
            <p:spPr bwMode="hidden">
              <a:xfrm>
                <a:off x="0" y="1177"/>
                <a:ext cx="5758" cy="18"/>
              </a:xfrm>
              <a:custGeom>
                <a:avLst/>
                <a:gdLst>
                  <a:gd name="T0" fmla="*/ 5740 w 5740"/>
                  <a:gd name="T1" fmla="*/ 0 h 18"/>
                  <a:gd name="T2" fmla="*/ 0 w 5740"/>
                  <a:gd name="T3" fmla="*/ 0 h 18"/>
                  <a:gd name="T4" fmla="*/ 0 w 5740"/>
                  <a:gd name="T5" fmla="*/ 18 h 18"/>
                  <a:gd name="T6" fmla="*/ 5740 w 5740"/>
                  <a:gd name="T7" fmla="*/ 18 h 18"/>
                  <a:gd name="T8" fmla="*/ 5740 w 5740"/>
                  <a:gd name="T9" fmla="*/ 0 h 18"/>
                  <a:gd name="T10" fmla="*/ 5740 w 5740"/>
                  <a:gd name="T11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38934" name="Freeform 22"/>
              <p:cNvSpPr>
                <a:spLocks/>
              </p:cNvSpPr>
              <p:nvPr/>
            </p:nvSpPr>
            <p:spPr bwMode="hidden">
              <a:xfrm>
                <a:off x="0" y="24"/>
                <a:ext cx="5758" cy="30"/>
              </a:xfrm>
              <a:custGeom>
                <a:avLst/>
                <a:gdLst>
                  <a:gd name="T0" fmla="*/ 5740 w 5740"/>
                  <a:gd name="T1" fmla="*/ 0 h 30"/>
                  <a:gd name="T2" fmla="*/ 0 w 5740"/>
                  <a:gd name="T3" fmla="*/ 0 h 30"/>
                  <a:gd name="T4" fmla="*/ 0 w 5740"/>
                  <a:gd name="T5" fmla="*/ 30 h 30"/>
                  <a:gd name="T6" fmla="*/ 5740 w 5740"/>
                  <a:gd name="T7" fmla="*/ 30 h 30"/>
                  <a:gd name="T8" fmla="*/ 5740 w 5740"/>
                  <a:gd name="T9" fmla="*/ 0 h 30"/>
                  <a:gd name="T10" fmla="*/ 5740 w 5740"/>
                  <a:gd name="T11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30">
                    <a:moveTo>
                      <a:pt x="5740" y="0"/>
                    </a:moveTo>
                    <a:lnTo>
                      <a:pt x="0" y="0"/>
                    </a:lnTo>
                    <a:lnTo>
                      <a:pt x="0" y="30"/>
                    </a:lnTo>
                    <a:lnTo>
                      <a:pt x="5740" y="30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38935" name="Freeform 23"/>
              <p:cNvSpPr>
                <a:spLocks/>
              </p:cNvSpPr>
              <p:nvPr/>
            </p:nvSpPr>
            <p:spPr bwMode="hidden">
              <a:xfrm>
                <a:off x="0" y="186"/>
                <a:ext cx="5758" cy="24"/>
              </a:xfrm>
              <a:custGeom>
                <a:avLst/>
                <a:gdLst>
                  <a:gd name="T0" fmla="*/ 5740 w 5740"/>
                  <a:gd name="T1" fmla="*/ 0 h 24"/>
                  <a:gd name="T2" fmla="*/ 0 w 5740"/>
                  <a:gd name="T3" fmla="*/ 0 h 24"/>
                  <a:gd name="T4" fmla="*/ 0 w 5740"/>
                  <a:gd name="T5" fmla="*/ 24 h 24"/>
                  <a:gd name="T6" fmla="*/ 5740 w 5740"/>
                  <a:gd name="T7" fmla="*/ 24 h 24"/>
                  <a:gd name="T8" fmla="*/ 5740 w 5740"/>
                  <a:gd name="T9" fmla="*/ 0 h 24"/>
                  <a:gd name="T10" fmla="*/ 5740 w 5740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38936" name="Freeform 24"/>
              <p:cNvSpPr>
                <a:spLocks/>
              </p:cNvSpPr>
              <p:nvPr/>
            </p:nvSpPr>
            <p:spPr bwMode="hidden">
              <a:xfrm>
                <a:off x="0" y="475"/>
                <a:ext cx="5758" cy="24"/>
              </a:xfrm>
              <a:custGeom>
                <a:avLst/>
                <a:gdLst>
                  <a:gd name="T0" fmla="*/ 5740 w 5740"/>
                  <a:gd name="T1" fmla="*/ 0 h 24"/>
                  <a:gd name="T2" fmla="*/ 0 w 5740"/>
                  <a:gd name="T3" fmla="*/ 0 h 24"/>
                  <a:gd name="T4" fmla="*/ 0 w 5740"/>
                  <a:gd name="T5" fmla="*/ 24 h 24"/>
                  <a:gd name="T6" fmla="*/ 5740 w 5740"/>
                  <a:gd name="T7" fmla="*/ 24 h 24"/>
                  <a:gd name="T8" fmla="*/ 5740 w 5740"/>
                  <a:gd name="T9" fmla="*/ 0 h 24"/>
                  <a:gd name="T10" fmla="*/ 5740 w 5740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7843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38937" name="Freeform 25"/>
              <p:cNvSpPr>
                <a:spLocks/>
              </p:cNvSpPr>
              <p:nvPr/>
            </p:nvSpPr>
            <p:spPr bwMode="hidden">
              <a:xfrm>
                <a:off x="0" y="337"/>
                <a:ext cx="5758" cy="24"/>
              </a:xfrm>
              <a:custGeom>
                <a:avLst/>
                <a:gdLst>
                  <a:gd name="T0" fmla="*/ 5740 w 5740"/>
                  <a:gd name="T1" fmla="*/ 0 h 24"/>
                  <a:gd name="T2" fmla="*/ 0 w 5740"/>
                  <a:gd name="T3" fmla="*/ 0 h 24"/>
                  <a:gd name="T4" fmla="*/ 0 w 5740"/>
                  <a:gd name="T5" fmla="*/ 24 h 24"/>
                  <a:gd name="T6" fmla="*/ 5740 w 5740"/>
                  <a:gd name="T7" fmla="*/ 24 h 24"/>
                  <a:gd name="T8" fmla="*/ 5740 w 5740"/>
                  <a:gd name="T9" fmla="*/ 0 h 24"/>
                  <a:gd name="T10" fmla="*/ 5740 w 5740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38938" name="Freeform 26"/>
              <p:cNvSpPr>
                <a:spLocks/>
              </p:cNvSpPr>
              <p:nvPr/>
            </p:nvSpPr>
            <p:spPr bwMode="hidden">
              <a:xfrm>
                <a:off x="0" y="600"/>
                <a:ext cx="5758" cy="24"/>
              </a:xfrm>
              <a:custGeom>
                <a:avLst/>
                <a:gdLst>
                  <a:gd name="T0" fmla="*/ 5740 w 5740"/>
                  <a:gd name="T1" fmla="*/ 0 h 24"/>
                  <a:gd name="T2" fmla="*/ 0 w 5740"/>
                  <a:gd name="T3" fmla="*/ 0 h 24"/>
                  <a:gd name="T4" fmla="*/ 0 w 5740"/>
                  <a:gd name="T5" fmla="*/ 24 h 24"/>
                  <a:gd name="T6" fmla="*/ 5740 w 5740"/>
                  <a:gd name="T7" fmla="*/ 24 h 24"/>
                  <a:gd name="T8" fmla="*/ 5740 w 5740"/>
                  <a:gd name="T9" fmla="*/ 0 h 24"/>
                  <a:gd name="T10" fmla="*/ 5740 w 5740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38939" name="Freeform 27"/>
              <p:cNvSpPr>
                <a:spLocks/>
              </p:cNvSpPr>
              <p:nvPr/>
            </p:nvSpPr>
            <p:spPr bwMode="hidden">
              <a:xfrm>
                <a:off x="0" y="727"/>
                <a:ext cx="5758" cy="18"/>
              </a:xfrm>
              <a:custGeom>
                <a:avLst/>
                <a:gdLst>
                  <a:gd name="T0" fmla="*/ 5740 w 5740"/>
                  <a:gd name="T1" fmla="*/ 0 h 18"/>
                  <a:gd name="T2" fmla="*/ 0 w 5740"/>
                  <a:gd name="T3" fmla="*/ 0 h 18"/>
                  <a:gd name="T4" fmla="*/ 0 w 5740"/>
                  <a:gd name="T5" fmla="*/ 18 h 18"/>
                  <a:gd name="T6" fmla="*/ 5740 w 5740"/>
                  <a:gd name="T7" fmla="*/ 18 h 18"/>
                  <a:gd name="T8" fmla="*/ 5740 w 5740"/>
                  <a:gd name="T9" fmla="*/ 0 h 18"/>
                  <a:gd name="T10" fmla="*/ 5740 w 5740"/>
                  <a:gd name="T11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38940" name="Freeform 28"/>
              <p:cNvSpPr>
                <a:spLocks/>
              </p:cNvSpPr>
              <p:nvPr/>
            </p:nvSpPr>
            <p:spPr bwMode="hidden">
              <a:xfrm>
                <a:off x="0" y="841"/>
                <a:ext cx="5758" cy="18"/>
              </a:xfrm>
              <a:custGeom>
                <a:avLst/>
                <a:gdLst>
                  <a:gd name="T0" fmla="*/ 5740 w 5740"/>
                  <a:gd name="T1" fmla="*/ 0 h 18"/>
                  <a:gd name="T2" fmla="*/ 0 w 5740"/>
                  <a:gd name="T3" fmla="*/ 0 h 18"/>
                  <a:gd name="T4" fmla="*/ 0 w 5740"/>
                  <a:gd name="T5" fmla="*/ 18 h 18"/>
                  <a:gd name="T6" fmla="*/ 5740 w 5740"/>
                  <a:gd name="T7" fmla="*/ 18 h 18"/>
                  <a:gd name="T8" fmla="*/ 5740 w 5740"/>
                  <a:gd name="T9" fmla="*/ 0 h 18"/>
                  <a:gd name="T10" fmla="*/ 5740 w 5740"/>
                  <a:gd name="T11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38941" name="Freeform 29"/>
              <p:cNvSpPr>
                <a:spLocks/>
              </p:cNvSpPr>
              <p:nvPr/>
            </p:nvSpPr>
            <p:spPr bwMode="hidden">
              <a:xfrm>
                <a:off x="0" y="943"/>
                <a:ext cx="5758" cy="18"/>
              </a:xfrm>
              <a:custGeom>
                <a:avLst/>
                <a:gdLst>
                  <a:gd name="T0" fmla="*/ 5740 w 5740"/>
                  <a:gd name="T1" fmla="*/ 0 h 18"/>
                  <a:gd name="T2" fmla="*/ 0 w 5740"/>
                  <a:gd name="T3" fmla="*/ 0 h 18"/>
                  <a:gd name="T4" fmla="*/ 0 w 5740"/>
                  <a:gd name="T5" fmla="*/ 18 h 18"/>
                  <a:gd name="T6" fmla="*/ 5740 w 5740"/>
                  <a:gd name="T7" fmla="*/ 18 h 18"/>
                  <a:gd name="T8" fmla="*/ 5740 w 5740"/>
                  <a:gd name="T9" fmla="*/ 0 h 18"/>
                  <a:gd name="T10" fmla="*/ 5740 w 5740"/>
                  <a:gd name="T11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grpSp>
            <p:nvGrpSpPr>
              <p:cNvPr id="38942" name="Group 30"/>
              <p:cNvGrpSpPr>
                <a:grpSpLocks/>
              </p:cNvGrpSpPr>
              <p:nvPr/>
            </p:nvGrpSpPr>
            <p:grpSpPr bwMode="auto">
              <a:xfrm>
                <a:off x="0" y="0"/>
                <a:ext cx="5758" cy="1045"/>
                <a:chOff x="0" y="0"/>
                <a:chExt cx="5758" cy="1045"/>
              </a:xfrm>
            </p:grpSpPr>
            <p:sp>
              <p:nvSpPr>
                <p:cNvPr id="38943" name="Freeform 31"/>
                <p:cNvSpPr>
                  <a:spLocks/>
                </p:cNvSpPr>
                <p:nvPr/>
              </p:nvSpPr>
              <p:spPr bwMode="hidden">
                <a:xfrm>
                  <a:off x="2849" y="0"/>
                  <a:ext cx="42" cy="1045"/>
                </a:xfrm>
                <a:custGeom>
                  <a:avLst/>
                  <a:gdLst>
                    <a:gd name="T0" fmla="*/ 18 w 42"/>
                    <a:gd name="T1" fmla="*/ 1043 h 1043"/>
                    <a:gd name="T2" fmla="*/ 42 w 42"/>
                    <a:gd name="T3" fmla="*/ 1043 h 1043"/>
                    <a:gd name="T4" fmla="*/ 42 w 42"/>
                    <a:gd name="T5" fmla="*/ 0 h 1043"/>
                    <a:gd name="T6" fmla="*/ 0 w 42"/>
                    <a:gd name="T7" fmla="*/ 0 h 1043"/>
                    <a:gd name="T8" fmla="*/ 0 w 42"/>
                    <a:gd name="T9" fmla="*/ 1043 h 1043"/>
                    <a:gd name="T10" fmla="*/ 18 w 42"/>
                    <a:gd name="T11" fmla="*/ 1043 h 1043"/>
                    <a:gd name="T12" fmla="*/ 18 w 42"/>
                    <a:gd name="T13" fmla="*/ 1043 h 10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2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42" y="0"/>
                      </a:lnTo>
                      <a:lnTo>
                        <a:pt x="0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bg-BG" dirty="0"/>
                </a:p>
              </p:txBody>
            </p:sp>
            <p:sp>
              <p:nvSpPr>
                <p:cNvPr id="38944" name="Freeform 32"/>
                <p:cNvSpPr>
                  <a:spLocks/>
                </p:cNvSpPr>
                <p:nvPr/>
              </p:nvSpPr>
              <p:spPr bwMode="hidden">
                <a:xfrm>
                  <a:off x="2400" y="0"/>
                  <a:ext cx="155" cy="1045"/>
                </a:xfrm>
                <a:custGeom>
                  <a:avLst/>
                  <a:gdLst>
                    <a:gd name="T0" fmla="*/ 131 w 155"/>
                    <a:gd name="T1" fmla="*/ 1043 h 1043"/>
                    <a:gd name="T2" fmla="*/ 155 w 155"/>
                    <a:gd name="T3" fmla="*/ 1043 h 1043"/>
                    <a:gd name="T4" fmla="*/ 42 w 155"/>
                    <a:gd name="T5" fmla="*/ 0 h 1043"/>
                    <a:gd name="T6" fmla="*/ 0 w 155"/>
                    <a:gd name="T7" fmla="*/ 0 h 1043"/>
                    <a:gd name="T8" fmla="*/ 113 w 155"/>
                    <a:gd name="T9" fmla="*/ 1043 h 1043"/>
                    <a:gd name="T10" fmla="*/ 131 w 155"/>
                    <a:gd name="T11" fmla="*/ 1043 h 1043"/>
                    <a:gd name="T12" fmla="*/ 131 w 155"/>
                    <a:gd name="T13" fmla="*/ 1043 h 10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55" h="1043">
                      <a:moveTo>
                        <a:pt x="131" y="1043"/>
                      </a:moveTo>
                      <a:lnTo>
                        <a:pt x="155" y="1043"/>
                      </a:lnTo>
                      <a:lnTo>
                        <a:pt x="42" y="0"/>
                      </a:lnTo>
                      <a:lnTo>
                        <a:pt x="0" y="0"/>
                      </a:lnTo>
                      <a:lnTo>
                        <a:pt x="113" y="1043"/>
                      </a:lnTo>
                      <a:lnTo>
                        <a:pt x="131" y="1043"/>
                      </a:lnTo>
                      <a:lnTo>
                        <a:pt x="131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bg-BG" dirty="0"/>
                </a:p>
              </p:txBody>
            </p:sp>
            <p:sp>
              <p:nvSpPr>
                <p:cNvPr id="38945" name="Freeform 33"/>
                <p:cNvSpPr>
                  <a:spLocks/>
                </p:cNvSpPr>
                <p:nvPr/>
              </p:nvSpPr>
              <p:spPr bwMode="hidden">
                <a:xfrm>
                  <a:off x="1967" y="0"/>
                  <a:ext cx="240" cy="1045"/>
                </a:xfrm>
                <a:custGeom>
                  <a:avLst/>
                  <a:gdLst>
                    <a:gd name="T0" fmla="*/ 221 w 239"/>
                    <a:gd name="T1" fmla="*/ 1043 h 1043"/>
                    <a:gd name="T2" fmla="*/ 239 w 239"/>
                    <a:gd name="T3" fmla="*/ 1043 h 1043"/>
                    <a:gd name="T4" fmla="*/ 36 w 239"/>
                    <a:gd name="T5" fmla="*/ 0 h 1043"/>
                    <a:gd name="T6" fmla="*/ 0 w 239"/>
                    <a:gd name="T7" fmla="*/ 0 h 1043"/>
                    <a:gd name="T8" fmla="*/ 203 w 239"/>
                    <a:gd name="T9" fmla="*/ 1043 h 1043"/>
                    <a:gd name="T10" fmla="*/ 221 w 239"/>
                    <a:gd name="T11" fmla="*/ 1043 h 1043"/>
                    <a:gd name="T12" fmla="*/ 221 w 239"/>
                    <a:gd name="T13" fmla="*/ 1043 h 10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39" h="1043">
                      <a:moveTo>
                        <a:pt x="221" y="1043"/>
                      </a:moveTo>
                      <a:lnTo>
                        <a:pt x="239" y="1043"/>
                      </a:lnTo>
                      <a:lnTo>
                        <a:pt x="36" y="0"/>
                      </a:lnTo>
                      <a:lnTo>
                        <a:pt x="0" y="0"/>
                      </a:lnTo>
                      <a:lnTo>
                        <a:pt x="203" y="1043"/>
                      </a:lnTo>
                      <a:lnTo>
                        <a:pt x="221" y="1043"/>
                      </a:lnTo>
                      <a:lnTo>
                        <a:pt x="221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bg-BG" dirty="0"/>
                </a:p>
              </p:txBody>
            </p:sp>
            <p:sp>
              <p:nvSpPr>
                <p:cNvPr id="38946" name="Freeform 34"/>
                <p:cNvSpPr>
                  <a:spLocks/>
                </p:cNvSpPr>
                <p:nvPr/>
              </p:nvSpPr>
              <p:spPr bwMode="hidden">
                <a:xfrm>
                  <a:off x="1554" y="0"/>
                  <a:ext cx="353" cy="1045"/>
                </a:xfrm>
                <a:custGeom>
                  <a:avLst/>
                  <a:gdLst>
                    <a:gd name="T0" fmla="*/ 334 w 352"/>
                    <a:gd name="T1" fmla="*/ 1043 h 1043"/>
                    <a:gd name="T2" fmla="*/ 352 w 352"/>
                    <a:gd name="T3" fmla="*/ 1043 h 1043"/>
                    <a:gd name="T4" fmla="*/ 41 w 352"/>
                    <a:gd name="T5" fmla="*/ 0 h 1043"/>
                    <a:gd name="T6" fmla="*/ 0 w 352"/>
                    <a:gd name="T7" fmla="*/ 0 h 1043"/>
                    <a:gd name="T8" fmla="*/ 311 w 352"/>
                    <a:gd name="T9" fmla="*/ 1043 h 1043"/>
                    <a:gd name="T10" fmla="*/ 334 w 352"/>
                    <a:gd name="T11" fmla="*/ 1043 h 1043"/>
                    <a:gd name="T12" fmla="*/ 334 w 352"/>
                    <a:gd name="T13" fmla="*/ 1043 h 10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52" h="1043">
                      <a:moveTo>
                        <a:pt x="334" y="1043"/>
                      </a:moveTo>
                      <a:lnTo>
                        <a:pt x="352" y="1043"/>
                      </a:lnTo>
                      <a:lnTo>
                        <a:pt x="41" y="0"/>
                      </a:lnTo>
                      <a:lnTo>
                        <a:pt x="0" y="0"/>
                      </a:lnTo>
                      <a:lnTo>
                        <a:pt x="311" y="1043"/>
                      </a:lnTo>
                      <a:lnTo>
                        <a:pt x="334" y="1043"/>
                      </a:lnTo>
                      <a:lnTo>
                        <a:pt x="334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bg-BG" dirty="0"/>
                </a:p>
              </p:txBody>
            </p:sp>
            <p:sp>
              <p:nvSpPr>
                <p:cNvPr id="38947" name="Freeform 35"/>
                <p:cNvSpPr>
                  <a:spLocks/>
                </p:cNvSpPr>
                <p:nvPr/>
              </p:nvSpPr>
              <p:spPr bwMode="hidden">
                <a:xfrm>
                  <a:off x="1134" y="0"/>
                  <a:ext cx="450" cy="1045"/>
                </a:xfrm>
                <a:custGeom>
                  <a:avLst/>
                  <a:gdLst>
                    <a:gd name="T0" fmla="*/ 425 w 449"/>
                    <a:gd name="T1" fmla="*/ 1043 h 1043"/>
                    <a:gd name="T2" fmla="*/ 449 w 449"/>
                    <a:gd name="T3" fmla="*/ 1043 h 1043"/>
                    <a:gd name="T4" fmla="*/ 42 w 449"/>
                    <a:gd name="T5" fmla="*/ 0 h 1043"/>
                    <a:gd name="T6" fmla="*/ 0 w 449"/>
                    <a:gd name="T7" fmla="*/ 0 h 1043"/>
                    <a:gd name="T8" fmla="*/ 407 w 449"/>
                    <a:gd name="T9" fmla="*/ 1043 h 1043"/>
                    <a:gd name="T10" fmla="*/ 425 w 449"/>
                    <a:gd name="T11" fmla="*/ 1043 h 1043"/>
                    <a:gd name="T12" fmla="*/ 425 w 449"/>
                    <a:gd name="T13" fmla="*/ 1043 h 10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49" h="1043">
                      <a:moveTo>
                        <a:pt x="425" y="1043"/>
                      </a:moveTo>
                      <a:lnTo>
                        <a:pt x="449" y="1043"/>
                      </a:lnTo>
                      <a:lnTo>
                        <a:pt x="42" y="0"/>
                      </a:lnTo>
                      <a:lnTo>
                        <a:pt x="0" y="0"/>
                      </a:lnTo>
                      <a:lnTo>
                        <a:pt x="407" y="1043"/>
                      </a:lnTo>
                      <a:lnTo>
                        <a:pt x="425" y="1043"/>
                      </a:lnTo>
                      <a:lnTo>
                        <a:pt x="425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bg-BG" dirty="0"/>
                </a:p>
              </p:txBody>
            </p:sp>
            <p:sp>
              <p:nvSpPr>
                <p:cNvPr id="38948" name="Freeform 36"/>
                <p:cNvSpPr>
                  <a:spLocks/>
                </p:cNvSpPr>
                <p:nvPr/>
              </p:nvSpPr>
              <p:spPr bwMode="hidden">
                <a:xfrm>
                  <a:off x="714" y="0"/>
                  <a:ext cx="540" cy="1045"/>
                </a:xfrm>
                <a:custGeom>
                  <a:avLst/>
                  <a:gdLst>
                    <a:gd name="T0" fmla="*/ 520 w 538"/>
                    <a:gd name="T1" fmla="*/ 1043 h 1043"/>
                    <a:gd name="T2" fmla="*/ 538 w 538"/>
                    <a:gd name="T3" fmla="*/ 1043 h 1043"/>
                    <a:gd name="T4" fmla="*/ 41 w 538"/>
                    <a:gd name="T5" fmla="*/ 0 h 1043"/>
                    <a:gd name="T6" fmla="*/ 0 w 538"/>
                    <a:gd name="T7" fmla="*/ 0 h 1043"/>
                    <a:gd name="T8" fmla="*/ 496 w 538"/>
                    <a:gd name="T9" fmla="*/ 1043 h 1043"/>
                    <a:gd name="T10" fmla="*/ 520 w 538"/>
                    <a:gd name="T11" fmla="*/ 1043 h 1043"/>
                    <a:gd name="T12" fmla="*/ 520 w 538"/>
                    <a:gd name="T13" fmla="*/ 1043 h 10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38" h="1043">
                      <a:moveTo>
                        <a:pt x="520" y="1043"/>
                      </a:moveTo>
                      <a:lnTo>
                        <a:pt x="538" y="1043"/>
                      </a:lnTo>
                      <a:lnTo>
                        <a:pt x="41" y="0"/>
                      </a:lnTo>
                      <a:lnTo>
                        <a:pt x="0" y="0"/>
                      </a:lnTo>
                      <a:lnTo>
                        <a:pt x="496" y="1043"/>
                      </a:lnTo>
                      <a:lnTo>
                        <a:pt x="520" y="1043"/>
                      </a:lnTo>
                      <a:lnTo>
                        <a:pt x="520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bg-BG" dirty="0"/>
                </a:p>
              </p:txBody>
            </p:sp>
            <p:sp>
              <p:nvSpPr>
                <p:cNvPr id="38949" name="Freeform 37"/>
                <p:cNvSpPr>
                  <a:spLocks/>
                </p:cNvSpPr>
                <p:nvPr/>
              </p:nvSpPr>
              <p:spPr bwMode="hidden">
                <a:xfrm>
                  <a:off x="306" y="0"/>
                  <a:ext cx="642" cy="1045"/>
                </a:xfrm>
                <a:custGeom>
                  <a:avLst/>
                  <a:gdLst>
                    <a:gd name="T0" fmla="*/ 622 w 640"/>
                    <a:gd name="T1" fmla="*/ 1043 h 1043"/>
                    <a:gd name="T2" fmla="*/ 640 w 640"/>
                    <a:gd name="T3" fmla="*/ 1043 h 1043"/>
                    <a:gd name="T4" fmla="*/ 48 w 640"/>
                    <a:gd name="T5" fmla="*/ 0 h 1043"/>
                    <a:gd name="T6" fmla="*/ 0 w 640"/>
                    <a:gd name="T7" fmla="*/ 0 h 1043"/>
                    <a:gd name="T8" fmla="*/ 598 w 640"/>
                    <a:gd name="T9" fmla="*/ 1043 h 1043"/>
                    <a:gd name="T10" fmla="*/ 622 w 640"/>
                    <a:gd name="T11" fmla="*/ 1043 h 1043"/>
                    <a:gd name="T12" fmla="*/ 622 w 640"/>
                    <a:gd name="T13" fmla="*/ 1043 h 10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40" h="1043">
                      <a:moveTo>
                        <a:pt x="622" y="1043"/>
                      </a:moveTo>
                      <a:lnTo>
                        <a:pt x="640" y="1043"/>
                      </a:lnTo>
                      <a:lnTo>
                        <a:pt x="48" y="0"/>
                      </a:lnTo>
                      <a:lnTo>
                        <a:pt x="0" y="0"/>
                      </a:lnTo>
                      <a:lnTo>
                        <a:pt x="598" y="1043"/>
                      </a:lnTo>
                      <a:lnTo>
                        <a:pt x="622" y="1043"/>
                      </a:lnTo>
                      <a:lnTo>
                        <a:pt x="622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bg-BG" dirty="0"/>
                </a:p>
              </p:txBody>
            </p:sp>
            <p:sp>
              <p:nvSpPr>
                <p:cNvPr id="38950" name="Freeform 38"/>
                <p:cNvSpPr>
                  <a:spLocks/>
                </p:cNvSpPr>
                <p:nvPr/>
              </p:nvSpPr>
              <p:spPr bwMode="hidden">
                <a:xfrm>
                  <a:off x="0" y="108"/>
                  <a:ext cx="630" cy="937"/>
                </a:xfrm>
                <a:custGeom>
                  <a:avLst/>
                  <a:gdLst>
                    <a:gd name="T0" fmla="*/ 604 w 628"/>
                    <a:gd name="T1" fmla="*/ 935 h 935"/>
                    <a:gd name="T2" fmla="*/ 628 w 628"/>
                    <a:gd name="T3" fmla="*/ 935 h 935"/>
                    <a:gd name="T4" fmla="*/ 0 w 628"/>
                    <a:gd name="T5" fmla="*/ 0 h 935"/>
                    <a:gd name="T6" fmla="*/ 0 w 628"/>
                    <a:gd name="T7" fmla="*/ 66 h 935"/>
                    <a:gd name="T8" fmla="*/ 580 w 628"/>
                    <a:gd name="T9" fmla="*/ 935 h 935"/>
                    <a:gd name="T10" fmla="*/ 604 w 628"/>
                    <a:gd name="T11" fmla="*/ 935 h 935"/>
                    <a:gd name="T12" fmla="*/ 604 w 628"/>
                    <a:gd name="T13" fmla="*/ 935 h 9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28" h="935">
                      <a:moveTo>
                        <a:pt x="604" y="935"/>
                      </a:moveTo>
                      <a:lnTo>
                        <a:pt x="628" y="935"/>
                      </a:lnTo>
                      <a:lnTo>
                        <a:pt x="0" y="0"/>
                      </a:lnTo>
                      <a:lnTo>
                        <a:pt x="0" y="66"/>
                      </a:lnTo>
                      <a:lnTo>
                        <a:pt x="580" y="935"/>
                      </a:lnTo>
                      <a:lnTo>
                        <a:pt x="604" y="935"/>
                      </a:lnTo>
                      <a:lnTo>
                        <a:pt x="604" y="935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bg-BG" dirty="0"/>
                </a:p>
              </p:txBody>
            </p:sp>
            <p:sp>
              <p:nvSpPr>
                <p:cNvPr id="38951" name="Freeform 39"/>
                <p:cNvSpPr>
                  <a:spLocks/>
                </p:cNvSpPr>
                <p:nvPr/>
              </p:nvSpPr>
              <p:spPr bwMode="hidden">
                <a:xfrm>
                  <a:off x="3191" y="0"/>
                  <a:ext cx="155" cy="1045"/>
                </a:xfrm>
                <a:custGeom>
                  <a:avLst/>
                  <a:gdLst>
                    <a:gd name="T0" fmla="*/ 18 w 155"/>
                    <a:gd name="T1" fmla="*/ 1043 h 1043"/>
                    <a:gd name="T2" fmla="*/ 42 w 155"/>
                    <a:gd name="T3" fmla="*/ 1043 h 1043"/>
                    <a:gd name="T4" fmla="*/ 155 w 155"/>
                    <a:gd name="T5" fmla="*/ 0 h 1043"/>
                    <a:gd name="T6" fmla="*/ 114 w 155"/>
                    <a:gd name="T7" fmla="*/ 0 h 1043"/>
                    <a:gd name="T8" fmla="*/ 0 w 155"/>
                    <a:gd name="T9" fmla="*/ 1043 h 1043"/>
                    <a:gd name="T10" fmla="*/ 18 w 155"/>
                    <a:gd name="T11" fmla="*/ 1043 h 1043"/>
                    <a:gd name="T12" fmla="*/ 18 w 155"/>
                    <a:gd name="T13" fmla="*/ 1043 h 10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55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155" y="0"/>
                      </a:lnTo>
                      <a:lnTo>
                        <a:pt x="114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bg-BG" dirty="0"/>
                </a:p>
              </p:txBody>
            </p:sp>
            <p:sp>
              <p:nvSpPr>
                <p:cNvPr id="38952" name="Freeform 40"/>
                <p:cNvSpPr>
                  <a:spLocks/>
                </p:cNvSpPr>
                <p:nvPr/>
              </p:nvSpPr>
              <p:spPr bwMode="hidden">
                <a:xfrm>
                  <a:off x="3533" y="0"/>
                  <a:ext cx="240" cy="1045"/>
                </a:xfrm>
                <a:custGeom>
                  <a:avLst/>
                  <a:gdLst>
                    <a:gd name="T0" fmla="*/ 18 w 239"/>
                    <a:gd name="T1" fmla="*/ 1043 h 1043"/>
                    <a:gd name="T2" fmla="*/ 36 w 239"/>
                    <a:gd name="T3" fmla="*/ 1043 h 1043"/>
                    <a:gd name="T4" fmla="*/ 239 w 239"/>
                    <a:gd name="T5" fmla="*/ 0 h 1043"/>
                    <a:gd name="T6" fmla="*/ 203 w 239"/>
                    <a:gd name="T7" fmla="*/ 0 h 1043"/>
                    <a:gd name="T8" fmla="*/ 0 w 239"/>
                    <a:gd name="T9" fmla="*/ 1043 h 1043"/>
                    <a:gd name="T10" fmla="*/ 18 w 239"/>
                    <a:gd name="T11" fmla="*/ 1043 h 1043"/>
                    <a:gd name="T12" fmla="*/ 18 w 239"/>
                    <a:gd name="T13" fmla="*/ 1043 h 10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39" h="1043">
                      <a:moveTo>
                        <a:pt x="18" y="1043"/>
                      </a:moveTo>
                      <a:lnTo>
                        <a:pt x="36" y="1043"/>
                      </a:lnTo>
                      <a:lnTo>
                        <a:pt x="239" y="0"/>
                      </a:lnTo>
                      <a:lnTo>
                        <a:pt x="203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bg-BG" dirty="0"/>
                </a:p>
              </p:txBody>
            </p:sp>
            <p:sp>
              <p:nvSpPr>
                <p:cNvPr id="38953" name="Freeform 41"/>
                <p:cNvSpPr>
                  <a:spLocks/>
                </p:cNvSpPr>
                <p:nvPr/>
              </p:nvSpPr>
              <p:spPr bwMode="hidden">
                <a:xfrm>
                  <a:off x="3821" y="0"/>
                  <a:ext cx="359" cy="1045"/>
                </a:xfrm>
                <a:custGeom>
                  <a:avLst/>
                  <a:gdLst>
                    <a:gd name="T0" fmla="*/ 24 w 358"/>
                    <a:gd name="T1" fmla="*/ 1043 h 1043"/>
                    <a:gd name="T2" fmla="*/ 42 w 358"/>
                    <a:gd name="T3" fmla="*/ 1043 h 1043"/>
                    <a:gd name="T4" fmla="*/ 358 w 358"/>
                    <a:gd name="T5" fmla="*/ 0 h 1043"/>
                    <a:gd name="T6" fmla="*/ 317 w 358"/>
                    <a:gd name="T7" fmla="*/ 0 h 1043"/>
                    <a:gd name="T8" fmla="*/ 0 w 358"/>
                    <a:gd name="T9" fmla="*/ 1043 h 1043"/>
                    <a:gd name="T10" fmla="*/ 24 w 358"/>
                    <a:gd name="T11" fmla="*/ 1043 h 1043"/>
                    <a:gd name="T12" fmla="*/ 24 w 358"/>
                    <a:gd name="T13" fmla="*/ 1043 h 10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58" h="1043">
                      <a:moveTo>
                        <a:pt x="24" y="1043"/>
                      </a:moveTo>
                      <a:lnTo>
                        <a:pt x="42" y="1043"/>
                      </a:lnTo>
                      <a:lnTo>
                        <a:pt x="358" y="0"/>
                      </a:lnTo>
                      <a:lnTo>
                        <a:pt x="317" y="0"/>
                      </a:lnTo>
                      <a:lnTo>
                        <a:pt x="0" y="1043"/>
                      </a:lnTo>
                      <a:lnTo>
                        <a:pt x="24" y="1043"/>
                      </a:lnTo>
                      <a:lnTo>
                        <a:pt x="24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bg-BG" dirty="0"/>
                </a:p>
              </p:txBody>
            </p:sp>
            <p:sp>
              <p:nvSpPr>
                <p:cNvPr id="38954" name="Freeform 42"/>
                <p:cNvSpPr>
                  <a:spLocks/>
                </p:cNvSpPr>
                <p:nvPr/>
              </p:nvSpPr>
              <p:spPr bwMode="hidden">
                <a:xfrm>
                  <a:off x="4139" y="0"/>
                  <a:ext cx="449" cy="1045"/>
                </a:xfrm>
                <a:custGeom>
                  <a:avLst/>
                  <a:gdLst>
                    <a:gd name="T0" fmla="*/ 18 w 448"/>
                    <a:gd name="T1" fmla="*/ 1043 h 1043"/>
                    <a:gd name="T2" fmla="*/ 41 w 448"/>
                    <a:gd name="T3" fmla="*/ 1043 h 1043"/>
                    <a:gd name="T4" fmla="*/ 448 w 448"/>
                    <a:gd name="T5" fmla="*/ 0 h 1043"/>
                    <a:gd name="T6" fmla="*/ 406 w 448"/>
                    <a:gd name="T7" fmla="*/ 0 h 1043"/>
                    <a:gd name="T8" fmla="*/ 0 w 448"/>
                    <a:gd name="T9" fmla="*/ 1043 h 1043"/>
                    <a:gd name="T10" fmla="*/ 18 w 448"/>
                    <a:gd name="T11" fmla="*/ 1043 h 1043"/>
                    <a:gd name="T12" fmla="*/ 18 w 448"/>
                    <a:gd name="T13" fmla="*/ 1043 h 10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48" h="1043">
                      <a:moveTo>
                        <a:pt x="18" y="1043"/>
                      </a:moveTo>
                      <a:lnTo>
                        <a:pt x="41" y="1043"/>
                      </a:lnTo>
                      <a:lnTo>
                        <a:pt x="448" y="0"/>
                      </a:lnTo>
                      <a:lnTo>
                        <a:pt x="406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bg-BG" dirty="0"/>
                </a:p>
              </p:txBody>
            </p:sp>
            <p:sp>
              <p:nvSpPr>
                <p:cNvPr id="38955" name="Freeform 43"/>
                <p:cNvSpPr>
                  <a:spLocks/>
                </p:cNvSpPr>
                <p:nvPr/>
              </p:nvSpPr>
              <p:spPr bwMode="hidden">
                <a:xfrm>
                  <a:off x="4480" y="0"/>
                  <a:ext cx="541" cy="1045"/>
                </a:xfrm>
                <a:custGeom>
                  <a:avLst/>
                  <a:gdLst>
                    <a:gd name="T0" fmla="*/ 18 w 539"/>
                    <a:gd name="T1" fmla="*/ 1043 h 1043"/>
                    <a:gd name="T2" fmla="*/ 42 w 539"/>
                    <a:gd name="T3" fmla="*/ 1043 h 1043"/>
                    <a:gd name="T4" fmla="*/ 539 w 539"/>
                    <a:gd name="T5" fmla="*/ 0 h 1043"/>
                    <a:gd name="T6" fmla="*/ 497 w 539"/>
                    <a:gd name="T7" fmla="*/ 0 h 1043"/>
                    <a:gd name="T8" fmla="*/ 0 w 539"/>
                    <a:gd name="T9" fmla="*/ 1043 h 1043"/>
                    <a:gd name="T10" fmla="*/ 18 w 539"/>
                    <a:gd name="T11" fmla="*/ 1043 h 1043"/>
                    <a:gd name="T12" fmla="*/ 18 w 539"/>
                    <a:gd name="T13" fmla="*/ 1043 h 10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39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539" y="0"/>
                      </a:lnTo>
                      <a:lnTo>
                        <a:pt x="497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bg-BG" dirty="0"/>
                </a:p>
              </p:txBody>
            </p:sp>
            <p:sp>
              <p:nvSpPr>
                <p:cNvPr id="38956" name="Freeform 44"/>
                <p:cNvSpPr>
                  <a:spLocks/>
                </p:cNvSpPr>
                <p:nvPr/>
              </p:nvSpPr>
              <p:spPr bwMode="hidden">
                <a:xfrm>
                  <a:off x="4768" y="0"/>
                  <a:ext cx="642" cy="1045"/>
                </a:xfrm>
                <a:custGeom>
                  <a:avLst/>
                  <a:gdLst>
                    <a:gd name="T0" fmla="*/ 18 w 640"/>
                    <a:gd name="T1" fmla="*/ 1043 h 1043"/>
                    <a:gd name="T2" fmla="*/ 42 w 640"/>
                    <a:gd name="T3" fmla="*/ 1043 h 1043"/>
                    <a:gd name="T4" fmla="*/ 640 w 640"/>
                    <a:gd name="T5" fmla="*/ 0 h 1043"/>
                    <a:gd name="T6" fmla="*/ 592 w 640"/>
                    <a:gd name="T7" fmla="*/ 0 h 1043"/>
                    <a:gd name="T8" fmla="*/ 0 w 640"/>
                    <a:gd name="T9" fmla="*/ 1043 h 1043"/>
                    <a:gd name="T10" fmla="*/ 18 w 640"/>
                    <a:gd name="T11" fmla="*/ 1043 h 1043"/>
                    <a:gd name="T12" fmla="*/ 18 w 640"/>
                    <a:gd name="T13" fmla="*/ 1043 h 10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40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640" y="0"/>
                      </a:lnTo>
                      <a:lnTo>
                        <a:pt x="592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bg-BG" dirty="0"/>
                </a:p>
              </p:txBody>
            </p:sp>
            <p:sp>
              <p:nvSpPr>
                <p:cNvPr id="38957" name="Freeform 45"/>
                <p:cNvSpPr>
                  <a:spLocks/>
                </p:cNvSpPr>
                <p:nvPr/>
              </p:nvSpPr>
              <p:spPr bwMode="hidden">
                <a:xfrm>
                  <a:off x="5086" y="48"/>
                  <a:ext cx="672" cy="997"/>
                </a:xfrm>
                <a:custGeom>
                  <a:avLst/>
                  <a:gdLst>
                    <a:gd name="T0" fmla="*/ 24 w 670"/>
                    <a:gd name="T1" fmla="*/ 995 h 995"/>
                    <a:gd name="T2" fmla="*/ 48 w 670"/>
                    <a:gd name="T3" fmla="*/ 995 h 995"/>
                    <a:gd name="T4" fmla="*/ 670 w 670"/>
                    <a:gd name="T5" fmla="*/ 72 h 995"/>
                    <a:gd name="T6" fmla="*/ 670 w 670"/>
                    <a:gd name="T7" fmla="*/ 0 h 995"/>
                    <a:gd name="T8" fmla="*/ 0 w 670"/>
                    <a:gd name="T9" fmla="*/ 995 h 995"/>
                    <a:gd name="T10" fmla="*/ 24 w 670"/>
                    <a:gd name="T11" fmla="*/ 995 h 995"/>
                    <a:gd name="T12" fmla="*/ 24 w 670"/>
                    <a:gd name="T13" fmla="*/ 995 h 99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70" h="995">
                      <a:moveTo>
                        <a:pt x="24" y="995"/>
                      </a:moveTo>
                      <a:lnTo>
                        <a:pt x="48" y="995"/>
                      </a:lnTo>
                      <a:lnTo>
                        <a:pt x="670" y="72"/>
                      </a:lnTo>
                      <a:lnTo>
                        <a:pt x="670" y="0"/>
                      </a:lnTo>
                      <a:lnTo>
                        <a:pt x="0" y="995"/>
                      </a:lnTo>
                      <a:lnTo>
                        <a:pt x="24" y="995"/>
                      </a:lnTo>
                      <a:lnTo>
                        <a:pt x="24" y="995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bg-BG" dirty="0"/>
                </a:p>
              </p:txBody>
            </p:sp>
          </p:grpSp>
          <p:grpSp>
            <p:nvGrpSpPr>
              <p:cNvPr id="38958" name="Group 46"/>
              <p:cNvGrpSpPr>
                <a:grpSpLocks/>
              </p:cNvGrpSpPr>
              <p:nvPr/>
            </p:nvGrpSpPr>
            <p:grpSpPr bwMode="auto">
              <a:xfrm>
                <a:off x="0" y="558"/>
                <a:ext cx="5758" cy="487"/>
                <a:chOff x="0" y="558"/>
                <a:chExt cx="5758" cy="487"/>
              </a:xfrm>
            </p:grpSpPr>
            <p:sp>
              <p:nvSpPr>
                <p:cNvPr id="38959" name="Freeform 47"/>
                <p:cNvSpPr>
                  <a:spLocks/>
                </p:cNvSpPr>
                <p:nvPr/>
              </p:nvSpPr>
              <p:spPr bwMode="hidden">
                <a:xfrm>
                  <a:off x="0" y="618"/>
                  <a:ext cx="306" cy="427"/>
                </a:xfrm>
                <a:custGeom>
                  <a:avLst/>
                  <a:gdLst>
                    <a:gd name="T0" fmla="*/ 281 w 305"/>
                    <a:gd name="T1" fmla="*/ 426 h 426"/>
                    <a:gd name="T2" fmla="*/ 305 w 305"/>
                    <a:gd name="T3" fmla="*/ 426 h 426"/>
                    <a:gd name="T4" fmla="*/ 0 w 305"/>
                    <a:gd name="T5" fmla="*/ 0 h 426"/>
                    <a:gd name="T6" fmla="*/ 0 w 305"/>
                    <a:gd name="T7" fmla="*/ 66 h 426"/>
                    <a:gd name="T8" fmla="*/ 251 w 305"/>
                    <a:gd name="T9" fmla="*/ 426 h 426"/>
                    <a:gd name="T10" fmla="*/ 281 w 305"/>
                    <a:gd name="T11" fmla="*/ 426 h 426"/>
                    <a:gd name="T12" fmla="*/ 281 w 305"/>
                    <a:gd name="T13" fmla="*/ 426 h 4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05" h="426">
                      <a:moveTo>
                        <a:pt x="281" y="426"/>
                      </a:moveTo>
                      <a:lnTo>
                        <a:pt x="305" y="426"/>
                      </a:lnTo>
                      <a:lnTo>
                        <a:pt x="0" y="0"/>
                      </a:lnTo>
                      <a:lnTo>
                        <a:pt x="0" y="66"/>
                      </a:lnTo>
                      <a:lnTo>
                        <a:pt x="251" y="426"/>
                      </a:lnTo>
                      <a:lnTo>
                        <a:pt x="281" y="426"/>
                      </a:lnTo>
                      <a:lnTo>
                        <a:pt x="281" y="4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bg-BG" dirty="0"/>
                </a:p>
              </p:txBody>
            </p:sp>
            <p:sp>
              <p:nvSpPr>
                <p:cNvPr id="38960" name="Freeform 48"/>
                <p:cNvSpPr>
                  <a:spLocks/>
                </p:cNvSpPr>
                <p:nvPr/>
              </p:nvSpPr>
              <p:spPr bwMode="hidden">
                <a:xfrm>
                  <a:off x="5410" y="558"/>
                  <a:ext cx="348" cy="487"/>
                </a:xfrm>
                <a:custGeom>
                  <a:avLst/>
                  <a:gdLst>
                    <a:gd name="T0" fmla="*/ 24 w 347"/>
                    <a:gd name="T1" fmla="*/ 486 h 486"/>
                    <a:gd name="T2" fmla="*/ 48 w 347"/>
                    <a:gd name="T3" fmla="*/ 486 h 486"/>
                    <a:gd name="T4" fmla="*/ 347 w 347"/>
                    <a:gd name="T5" fmla="*/ 72 h 486"/>
                    <a:gd name="T6" fmla="*/ 347 w 347"/>
                    <a:gd name="T7" fmla="*/ 0 h 486"/>
                    <a:gd name="T8" fmla="*/ 0 w 347"/>
                    <a:gd name="T9" fmla="*/ 486 h 486"/>
                    <a:gd name="T10" fmla="*/ 24 w 347"/>
                    <a:gd name="T11" fmla="*/ 486 h 486"/>
                    <a:gd name="T12" fmla="*/ 24 w 347"/>
                    <a:gd name="T13" fmla="*/ 486 h 4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47" h="486">
                      <a:moveTo>
                        <a:pt x="24" y="486"/>
                      </a:moveTo>
                      <a:lnTo>
                        <a:pt x="48" y="486"/>
                      </a:lnTo>
                      <a:lnTo>
                        <a:pt x="347" y="72"/>
                      </a:lnTo>
                      <a:lnTo>
                        <a:pt x="347" y="0"/>
                      </a:lnTo>
                      <a:lnTo>
                        <a:pt x="0" y="486"/>
                      </a:lnTo>
                      <a:lnTo>
                        <a:pt x="24" y="486"/>
                      </a:lnTo>
                      <a:lnTo>
                        <a:pt x="24" y="48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bg-BG" dirty="0"/>
                </a:p>
              </p:txBody>
            </p:sp>
          </p:grpSp>
          <p:grpSp>
            <p:nvGrpSpPr>
              <p:cNvPr id="38961" name="Group 49"/>
              <p:cNvGrpSpPr>
                <a:grpSpLocks/>
              </p:cNvGrpSpPr>
              <p:nvPr/>
            </p:nvGrpSpPr>
            <p:grpSpPr bwMode="auto">
              <a:xfrm>
                <a:off x="264" y="1039"/>
                <a:ext cx="5200" cy="3280"/>
                <a:chOff x="264" y="1039"/>
                <a:chExt cx="5200" cy="3280"/>
              </a:xfrm>
            </p:grpSpPr>
            <p:sp>
              <p:nvSpPr>
                <p:cNvPr id="38962" name="Freeform 50"/>
                <p:cNvSpPr>
                  <a:spLocks/>
                </p:cNvSpPr>
                <p:nvPr/>
              </p:nvSpPr>
              <p:spPr bwMode="hidden">
                <a:xfrm>
                  <a:off x="2849" y="1039"/>
                  <a:ext cx="42" cy="3280"/>
                </a:xfrm>
                <a:custGeom>
                  <a:avLst/>
                  <a:gdLst>
                    <a:gd name="T0" fmla="*/ 18 w 42"/>
                    <a:gd name="T1" fmla="*/ 0 h 3273"/>
                    <a:gd name="T2" fmla="*/ 0 w 42"/>
                    <a:gd name="T3" fmla="*/ 0 h 3273"/>
                    <a:gd name="T4" fmla="*/ 0 w 42"/>
                    <a:gd name="T5" fmla="*/ 3273 h 3273"/>
                    <a:gd name="T6" fmla="*/ 42 w 42"/>
                    <a:gd name="T7" fmla="*/ 3273 h 3273"/>
                    <a:gd name="T8" fmla="*/ 42 w 42"/>
                    <a:gd name="T9" fmla="*/ 0 h 3273"/>
                    <a:gd name="T10" fmla="*/ 18 w 42"/>
                    <a:gd name="T11" fmla="*/ 0 h 3273"/>
                    <a:gd name="T12" fmla="*/ 18 w 42"/>
                    <a:gd name="T13" fmla="*/ 0 h 32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2" h="3273">
                      <a:moveTo>
                        <a:pt x="18" y="0"/>
                      </a:moveTo>
                      <a:lnTo>
                        <a:pt x="0" y="0"/>
                      </a:lnTo>
                      <a:lnTo>
                        <a:pt x="0" y="3273"/>
                      </a:lnTo>
                      <a:lnTo>
                        <a:pt x="42" y="3273"/>
                      </a:lnTo>
                      <a:lnTo>
                        <a:pt x="42" y="0"/>
                      </a:lnTo>
                      <a:lnTo>
                        <a:pt x="18" y="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bg-BG" dirty="0"/>
                </a:p>
              </p:txBody>
            </p:sp>
            <p:sp>
              <p:nvSpPr>
                <p:cNvPr id="38963" name="Freeform 51"/>
                <p:cNvSpPr>
                  <a:spLocks/>
                </p:cNvSpPr>
                <p:nvPr/>
              </p:nvSpPr>
              <p:spPr bwMode="hidden">
                <a:xfrm>
                  <a:off x="2154" y="1039"/>
                  <a:ext cx="401" cy="3280"/>
                </a:xfrm>
                <a:custGeom>
                  <a:avLst/>
                  <a:gdLst>
                    <a:gd name="T0" fmla="*/ 376 w 400"/>
                    <a:gd name="T1" fmla="*/ 0 h 3273"/>
                    <a:gd name="T2" fmla="*/ 358 w 400"/>
                    <a:gd name="T3" fmla="*/ 0 h 3273"/>
                    <a:gd name="T4" fmla="*/ 0 w 400"/>
                    <a:gd name="T5" fmla="*/ 3273 h 3273"/>
                    <a:gd name="T6" fmla="*/ 41 w 400"/>
                    <a:gd name="T7" fmla="*/ 3273 h 3273"/>
                    <a:gd name="T8" fmla="*/ 400 w 400"/>
                    <a:gd name="T9" fmla="*/ 0 h 3273"/>
                    <a:gd name="T10" fmla="*/ 376 w 400"/>
                    <a:gd name="T11" fmla="*/ 0 h 3273"/>
                    <a:gd name="T12" fmla="*/ 376 w 400"/>
                    <a:gd name="T13" fmla="*/ 0 h 32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00" h="3273">
                      <a:moveTo>
                        <a:pt x="376" y="0"/>
                      </a:moveTo>
                      <a:lnTo>
                        <a:pt x="358" y="0"/>
                      </a:lnTo>
                      <a:lnTo>
                        <a:pt x="0" y="3273"/>
                      </a:lnTo>
                      <a:lnTo>
                        <a:pt x="41" y="3273"/>
                      </a:lnTo>
                      <a:lnTo>
                        <a:pt x="400" y="0"/>
                      </a:lnTo>
                      <a:lnTo>
                        <a:pt x="376" y="0"/>
                      </a:lnTo>
                      <a:lnTo>
                        <a:pt x="376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bg-BG" dirty="0"/>
                </a:p>
              </p:txBody>
            </p:sp>
            <p:sp>
              <p:nvSpPr>
                <p:cNvPr id="38964" name="Freeform 52"/>
                <p:cNvSpPr>
                  <a:spLocks/>
                </p:cNvSpPr>
                <p:nvPr/>
              </p:nvSpPr>
              <p:spPr bwMode="hidden">
                <a:xfrm>
                  <a:off x="1530" y="1039"/>
                  <a:ext cx="677" cy="3280"/>
                </a:xfrm>
                <a:custGeom>
                  <a:avLst/>
                  <a:gdLst>
                    <a:gd name="T0" fmla="*/ 657 w 675"/>
                    <a:gd name="T1" fmla="*/ 0 h 3273"/>
                    <a:gd name="T2" fmla="*/ 639 w 675"/>
                    <a:gd name="T3" fmla="*/ 0 h 3273"/>
                    <a:gd name="T4" fmla="*/ 0 w 675"/>
                    <a:gd name="T5" fmla="*/ 3273 h 3273"/>
                    <a:gd name="T6" fmla="*/ 42 w 675"/>
                    <a:gd name="T7" fmla="*/ 3273 h 3273"/>
                    <a:gd name="T8" fmla="*/ 675 w 675"/>
                    <a:gd name="T9" fmla="*/ 0 h 3273"/>
                    <a:gd name="T10" fmla="*/ 657 w 675"/>
                    <a:gd name="T11" fmla="*/ 0 h 3273"/>
                    <a:gd name="T12" fmla="*/ 657 w 675"/>
                    <a:gd name="T13" fmla="*/ 0 h 32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75" h="3273">
                      <a:moveTo>
                        <a:pt x="657" y="0"/>
                      </a:moveTo>
                      <a:lnTo>
                        <a:pt x="639" y="0"/>
                      </a:lnTo>
                      <a:lnTo>
                        <a:pt x="0" y="3273"/>
                      </a:lnTo>
                      <a:lnTo>
                        <a:pt x="42" y="3273"/>
                      </a:lnTo>
                      <a:lnTo>
                        <a:pt x="675" y="0"/>
                      </a:lnTo>
                      <a:lnTo>
                        <a:pt x="657" y="0"/>
                      </a:lnTo>
                      <a:lnTo>
                        <a:pt x="657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bg-BG" dirty="0"/>
                </a:p>
              </p:txBody>
            </p:sp>
            <p:sp>
              <p:nvSpPr>
                <p:cNvPr id="38965" name="Freeform 53"/>
                <p:cNvSpPr>
                  <a:spLocks/>
                </p:cNvSpPr>
                <p:nvPr/>
              </p:nvSpPr>
              <p:spPr bwMode="hidden">
                <a:xfrm>
                  <a:off x="876" y="1039"/>
                  <a:ext cx="1031" cy="3280"/>
                </a:xfrm>
                <a:custGeom>
                  <a:avLst/>
                  <a:gdLst>
                    <a:gd name="T0" fmla="*/ 1013 w 1031"/>
                    <a:gd name="T1" fmla="*/ 0 h 3280"/>
                    <a:gd name="T2" fmla="*/ 990 w 1031"/>
                    <a:gd name="T3" fmla="*/ 0 h 3280"/>
                    <a:gd name="T4" fmla="*/ 0 w 1031"/>
                    <a:gd name="T5" fmla="*/ 3280 h 3280"/>
                    <a:gd name="T6" fmla="*/ 42 w 1031"/>
                    <a:gd name="T7" fmla="*/ 3280 h 3280"/>
                    <a:gd name="T8" fmla="*/ 1031 w 1031"/>
                    <a:gd name="T9" fmla="*/ 4 h 3280"/>
                    <a:gd name="T10" fmla="*/ 1013 w 1031"/>
                    <a:gd name="T11" fmla="*/ 0 h 3280"/>
                    <a:gd name="T12" fmla="*/ 1013 w 1031"/>
                    <a:gd name="T13" fmla="*/ 0 h 32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31" h="3280">
                      <a:moveTo>
                        <a:pt x="1013" y="0"/>
                      </a:moveTo>
                      <a:lnTo>
                        <a:pt x="990" y="0"/>
                      </a:lnTo>
                      <a:lnTo>
                        <a:pt x="0" y="3280"/>
                      </a:lnTo>
                      <a:lnTo>
                        <a:pt x="42" y="3280"/>
                      </a:lnTo>
                      <a:lnTo>
                        <a:pt x="1031" y="4"/>
                      </a:lnTo>
                      <a:lnTo>
                        <a:pt x="1013" y="0"/>
                      </a:lnTo>
                      <a:lnTo>
                        <a:pt x="1013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bg-BG" dirty="0"/>
                </a:p>
              </p:txBody>
            </p:sp>
            <p:sp>
              <p:nvSpPr>
                <p:cNvPr id="38966" name="Freeform 54"/>
                <p:cNvSpPr>
                  <a:spLocks/>
                </p:cNvSpPr>
                <p:nvPr/>
              </p:nvSpPr>
              <p:spPr bwMode="hidden">
                <a:xfrm>
                  <a:off x="264" y="1039"/>
                  <a:ext cx="1319" cy="3280"/>
                </a:xfrm>
                <a:custGeom>
                  <a:avLst/>
                  <a:gdLst>
                    <a:gd name="T0" fmla="*/ 1296 w 1319"/>
                    <a:gd name="T1" fmla="*/ 0 h 3280"/>
                    <a:gd name="T2" fmla="*/ 1278 w 1319"/>
                    <a:gd name="T3" fmla="*/ 0 h 3280"/>
                    <a:gd name="T4" fmla="*/ 0 w 1319"/>
                    <a:gd name="T5" fmla="*/ 3280 h 3280"/>
                    <a:gd name="T6" fmla="*/ 42 w 1319"/>
                    <a:gd name="T7" fmla="*/ 3280 h 3280"/>
                    <a:gd name="T8" fmla="*/ 1319 w 1319"/>
                    <a:gd name="T9" fmla="*/ 5 h 3280"/>
                    <a:gd name="T10" fmla="*/ 1296 w 1319"/>
                    <a:gd name="T11" fmla="*/ 0 h 3280"/>
                    <a:gd name="T12" fmla="*/ 1296 w 1319"/>
                    <a:gd name="T13" fmla="*/ 0 h 32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319" h="3280">
                      <a:moveTo>
                        <a:pt x="1296" y="0"/>
                      </a:moveTo>
                      <a:lnTo>
                        <a:pt x="1278" y="0"/>
                      </a:lnTo>
                      <a:lnTo>
                        <a:pt x="0" y="3280"/>
                      </a:lnTo>
                      <a:lnTo>
                        <a:pt x="42" y="3280"/>
                      </a:lnTo>
                      <a:lnTo>
                        <a:pt x="1319" y="5"/>
                      </a:lnTo>
                      <a:lnTo>
                        <a:pt x="1296" y="0"/>
                      </a:lnTo>
                      <a:lnTo>
                        <a:pt x="1296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bg-BG" dirty="0"/>
                </a:p>
              </p:txBody>
            </p:sp>
            <p:sp>
              <p:nvSpPr>
                <p:cNvPr id="38967" name="Freeform 55"/>
                <p:cNvSpPr>
                  <a:spLocks/>
                </p:cNvSpPr>
                <p:nvPr/>
              </p:nvSpPr>
              <p:spPr bwMode="hidden">
                <a:xfrm>
                  <a:off x="3191" y="1039"/>
                  <a:ext cx="402" cy="3280"/>
                </a:xfrm>
                <a:custGeom>
                  <a:avLst/>
                  <a:gdLst>
                    <a:gd name="T0" fmla="*/ 18 w 401"/>
                    <a:gd name="T1" fmla="*/ 0 h 3273"/>
                    <a:gd name="T2" fmla="*/ 0 w 401"/>
                    <a:gd name="T3" fmla="*/ 0 h 3273"/>
                    <a:gd name="T4" fmla="*/ 359 w 401"/>
                    <a:gd name="T5" fmla="*/ 3273 h 3273"/>
                    <a:gd name="T6" fmla="*/ 401 w 401"/>
                    <a:gd name="T7" fmla="*/ 3273 h 3273"/>
                    <a:gd name="T8" fmla="*/ 42 w 401"/>
                    <a:gd name="T9" fmla="*/ 0 h 3273"/>
                    <a:gd name="T10" fmla="*/ 18 w 401"/>
                    <a:gd name="T11" fmla="*/ 0 h 3273"/>
                    <a:gd name="T12" fmla="*/ 18 w 401"/>
                    <a:gd name="T13" fmla="*/ 0 h 32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01" h="3273">
                      <a:moveTo>
                        <a:pt x="18" y="0"/>
                      </a:moveTo>
                      <a:lnTo>
                        <a:pt x="0" y="0"/>
                      </a:lnTo>
                      <a:lnTo>
                        <a:pt x="359" y="3273"/>
                      </a:lnTo>
                      <a:lnTo>
                        <a:pt x="401" y="3273"/>
                      </a:lnTo>
                      <a:lnTo>
                        <a:pt x="42" y="0"/>
                      </a:lnTo>
                      <a:lnTo>
                        <a:pt x="18" y="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bg-BG" dirty="0"/>
                </a:p>
              </p:txBody>
            </p:sp>
            <p:sp>
              <p:nvSpPr>
                <p:cNvPr id="38968" name="Freeform 56"/>
                <p:cNvSpPr>
                  <a:spLocks/>
                </p:cNvSpPr>
                <p:nvPr/>
              </p:nvSpPr>
              <p:spPr bwMode="hidden">
                <a:xfrm>
                  <a:off x="3533" y="1039"/>
                  <a:ext cx="677" cy="3280"/>
                </a:xfrm>
                <a:custGeom>
                  <a:avLst/>
                  <a:gdLst>
                    <a:gd name="T0" fmla="*/ 18 w 675"/>
                    <a:gd name="T1" fmla="*/ 0 h 3273"/>
                    <a:gd name="T2" fmla="*/ 0 w 675"/>
                    <a:gd name="T3" fmla="*/ 0 h 3273"/>
                    <a:gd name="T4" fmla="*/ 640 w 675"/>
                    <a:gd name="T5" fmla="*/ 3273 h 3273"/>
                    <a:gd name="T6" fmla="*/ 675 w 675"/>
                    <a:gd name="T7" fmla="*/ 3273 h 3273"/>
                    <a:gd name="T8" fmla="*/ 36 w 675"/>
                    <a:gd name="T9" fmla="*/ 0 h 3273"/>
                    <a:gd name="T10" fmla="*/ 18 w 675"/>
                    <a:gd name="T11" fmla="*/ 0 h 3273"/>
                    <a:gd name="T12" fmla="*/ 18 w 675"/>
                    <a:gd name="T13" fmla="*/ 0 h 32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75" h="3273">
                      <a:moveTo>
                        <a:pt x="18" y="0"/>
                      </a:moveTo>
                      <a:lnTo>
                        <a:pt x="0" y="0"/>
                      </a:lnTo>
                      <a:lnTo>
                        <a:pt x="640" y="3273"/>
                      </a:lnTo>
                      <a:lnTo>
                        <a:pt x="675" y="3273"/>
                      </a:lnTo>
                      <a:lnTo>
                        <a:pt x="36" y="0"/>
                      </a:lnTo>
                      <a:lnTo>
                        <a:pt x="18" y="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bg-BG" dirty="0"/>
                </a:p>
              </p:txBody>
            </p:sp>
            <p:sp>
              <p:nvSpPr>
                <p:cNvPr id="38969" name="Freeform 57"/>
                <p:cNvSpPr>
                  <a:spLocks/>
                </p:cNvSpPr>
                <p:nvPr/>
              </p:nvSpPr>
              <p:spPr bwMode="hidden">
                <a:xfrm>
                  <a:off x="3822" y="1039"/>
                  <a:ext cx="1036" cy="3280"/>
                </a:xfrm>
                <a:custGeom>
                  <a:avLst/>
                  <a:gdLst>
                    <a:gd name="T0" fmla="*/ 23 w 1036"/>
                    <a:gd name="T1" fmla="*/ 0 h 3280"/>
                    <a:gd name="T2" fmla="*/ 0 w 1036"/>
                    <a:gd name="T3" fmla="*/ 5 h 3280"/>
                    <a:gd name="T4" fmla="*/ 994 w 1036"/>
                    <a:gd name="T5" fmla="*/ 3280 h 3280"/>
                    <a:gd name="T6" fmla="*/ 1036 w 1036"/>
                    <a:gd name="T7" fmla="*/ 3280 h 3280"/>
                    <a:gd name="T8" fmla="*/ 41 w 1036"/>
                    <a:gd name="T9" fmla="*/ 0 h 3280"/>
                    <a:gd name="T10" fmla="*/ 23 w 1036"/>
                    <a:gd name="T11" fmla="*/ 0 h 3280"/>
                    <a:gd name="T12" fmla="*/ 23 w 1036"/>
                    <a:gd name="T13" fmla="*/ 0 h 32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36" h="3280">
                      <a:moveTo>
                        <a:pt x="23" y="0"/>
                      </a:moveTo>
                      <a:lnTo>
                        <a:pt x="0" y="5"/>
                      </a:lnTo>
                      <a:lnTo>
                        <a:pt x="994" y="3280"/>
                      </a:lnTo>
                      <a:lnTo>
                        <a:pt x="1036" y="3280"/>
                      </a:lnTo>
                      <a:lnTo>
                        <a:pt x="41" y="0"/>
                      </a:lnTo>
                      <a:lnTo>
                        <a:pt x="23" y="0"/>
                      </a:lnTo>
                      <a:lnTo>
                        <a:pt x="23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bg-BG" dirty="0"/>
                </a:p>
              </p:txBody>
            </p:sp>
            <p:sp>
              <p:nvSpPr>
                <p:cNvPr id="38970" name="Freeform 58"/>
                <p:cNvSpPr>
                  <a:spLocks/>
                </p:cNvSpPr>
                <p:nvPr/>
              </p:nvSpPr>
              <p:spPr bwMode="hidden">
                <a:xfrm>
                  <a:off x="4137" y="1039"/>
                  <a:ext cx="1327" cy="3280"/>
                </a:xfrm>
                <a:custGeom>
                  <a:avLst/>
                  <a:gdLst>
                    <a:gd name="T0" fmla="*/ 20 w 1327"/>
                    <a:gd name="T1" fmla="*/ 0 h 3280"/>
                    <a:gd name="T2" fmla="*/ 0 w 1327"/>
                    <a:gd name="T3" fmla="*/ 7 h 3280"/>
                    <a:gd name="T4" fmla="*/ 1285 w 1327"/>
                    <a:gd name="T5" fmla="*/ 3280 h 3280"/>
                    <a:gd name="T6" fmla="*/ 1327 w 1327"/>
                    <a:gd name="T7" fmla="*/ 3280 h 3280"/>
                    <a:gd name="T8" fmla="*/ 43 w 1327"/>
                    <a:gd name="T9" fmla="*/ 0 h 3280"/>
                    <a:gd name="T10" fmla="*/ 20 w 1327"/>
                    <a:gd name="T11" fmla="*/ 0 h 3280"/>
                    <a:gd name="T12" fmla="*/ 20 w 1327"/>
                    <a:gd name="T13" fmla="*/ 0 h 32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327" h="3280">
                      <a:moveTo>
                        <a:pt x="20" y="0"/>
                      </a:moveTo>
                      <a:lnTo>
                        <a:pt x="0" y="7"/>
                      </a:lnTo>
                      <a:lnTo>
                        <a:pt x="1285" y="3280"/>
                      </a:lnTo>
                      <a:lnTo>
                        <a:pt x="1327" y="3280"/>
                      </a:lnTo>
                      <a:lnTo>
                        <a:pt x="43" y="0"/>
                      </a:lnTo>
                      <a:lnTo>
                        <a:pt x="20" y="0"/>
                      </a:lnTo>
                      <a:lnTo>
                        <a:pt x="20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bg-BG" dirty="0"/>
                </a:p>
              </p:txBody>
            </p:sp>
          </p:grpSp>
          <p:sp>
            <p:nvSpPr>
              <p:cNvPr id="38971" name="Freeform 59"/>
              <p:cNvSpPr>
                <a:spLocks/>
              </p:cNvSpPr>
              <p:nvPr/>
            </p:nvSpPr>
            <p:spPr bwMode="hidden">
              <a:xfrm>
                <a:off x="0" y="1039"/>
                <a:ext cx="1254" cy="2632"/>
              </a:xfrm>
              <a:custGeom>
                <a:avLst/>
                <a:gdLst>
                  <a:gd name="T0" fmla="*/ 1236 w 1254"/>
                  <a:gd name="T1" fmla="*/ 0 h 2632"/>
                  <a:gd name="T2" fmla="*/ 1212 w 1254"/>
                  <a:gd name="T3" fmla="*/ 0 h 2632"/>
                  <a:gd name="T4" fmla="*/ 0 w 1254"/>
                  <a:gd name="T5" fmla="*/ 2542 h 2632"/>
                  <a:gd name="T6" fmla="*/ 0 w 1254"/>
                  <a:gd name="T7" fmla="*/ 2632 h 2632"/>
                  <a:gd name="T8" fmla="*/ 1254 w 1254"/>
                  <a:gd name="T9" fmla="*/ 7 h 2632"/>
                  <a:gd name="T10" fmla="*/ 1236 w 1254"/>
                  <a:gd name="T11" fmla="*/ 0 h 2632"/>
                  <a:gd name="T12" fmla="*/ 1236 w 1254"/>
                  <a:gd name="T13" fmla="*/ 0 h 26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54" h="2632">
                    <a:moveTo>
                      <a:pt x="1236" y="0"/>
                    </a:moveTo>
                    <a:lnTo>
                      <a:pt x="1212" y="0"/>
                    </a:lnTo>
                    <a:lnTo>
                      <a:pt x="0" y="2542"/>
                    </a:lnTo>
                    <a:lnTo>
                      <a:pt x="0" y="2632"/>
                    </a:lnTo>
                    <a:lnTo>
                      <a:pt x="1254" y="7"/>
                    </a:lnTo>
                    <a:lnTo>
                      <a:pt x="1236" y="0"/>
                    </a:lnTo>
                    <a:lnTo>
                      <a:pt x="12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6980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38972" name="Freeform 60"/>
              <p:cNvSpPr>
                <a:spLocks/>
              </p:cNvSpPr>
              <p:nvPr/>
            </p:nvSpPr>
            <p:spPr bwMode="hidden">
              <a:xfrm>
                <a:off x="0" y="1039"/>
                <a:ext cx="948" cy="1676"/>
              </a:xfrm>
              <a:custGeom>
                <a:avLst/>
                <a:gdLst>
                  <a:gd name="T0" fmla="*/ 930 w 948"/>
                  <a:gd name="T1" fmla="*/ 0 h 1676"/>
                  <a:gd name="T2" fmla="*/ 906 w 948"/>
                  <a:gd name="T3" fmla="*/ 0 h 1676"/>
                  <a:gd name="T4" fmla="*/ 0 w 948"/>
                  <a:gd name="T5" fmla="*/ 1593 h 1676"/>
                  <a:gd name="T6" fmla="*/ 0 w 948"/>
                  <a:gd name="T7" fmla="*/ 1676 h 1676"/>
                  <a:gd name="T8" fmla="*/ 948 w 948"/>
                  <a:gd name="T9" fmla="*/ 5 h 1676"/>
                  <a:gd name="T10" fmla="*/ 930 w 948"/>
                  <a:gd name="T11" fmla="*/ 0 h 1676"/>
                  <a:gd name="T12" fmla="*/ 930 w 948"/>
                  <a:gd name="T13" fmla="*/ 0 h 16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48" h="1676">
                    <a:moveTo>
                      <a:pt x="930" y="0"/>
                    </a:moveTo>
                    <a:lnTo>
                      <a:pt x="906" y="0"/>
                    </a:lnTo>
                    <a:lnTo>
                      <a:pt x="0" y="1593"/>
                    </a:lnTo>
                    <a:lnTo>
                      <a:pt x="0" y="1676"/>
                    </a:lnTo>
                    <a:lnTo>
                      <a:pt x="948" y="5"/>
                    </a:lnTo>
                    <a:lnTo>
                      <a:pt x="930" y="0"/>
                    </a:lnTo>
                    <a:lnTo>
                      <a:pt x="93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38973" name="Freeform 61"/>
              <p:cNvSpPr>
                <a:spLocks/>
              </p:cNvSpPr>
              <p:nvPr/>
            </p:nvSpPr>
            <p:spPr bwMode="hidden">
              <a:xfrm>
                <a:off x="0" y="1039"/>
                <a:ext cx="629" cy="937"/>
              </a:xfrm>
              <a:custGeom>
                <a:avLst/>
                <a:gdLst>
                  <a:gd name="T0" fmla="*/ 606 w 629"/>
                  <a:gd name="T1" fmla="*/ 0 h 937"/>
                  <a:gd name="T2" fmla="*/ 582 w 629"/>
                  <a:gd name="T3" fmla="*/ 0 h 937"/>
                  <a:gd name="T4" fmla="*/ 0 w 629"/>
                  <a:gd name="T5" fmla="*/ 871 h 937"/>
                  <a:gd name="T6" fmla="*/ 0 w 629"/>
                  <a:gd name="T7" fmla="*/ 937 h 937"/>
                  <a:gd name="T8" fmla="*/ 629 w 629"/>
                  <a:gd name="T9" fmla="*/ 4 h 937"/>
                  <a:gd name="T10" fmla="*/ 606 w 629"/>
                  <a:gd name="T11" fmla="*/ 0 h 937"/>
                  <a:gd name="T12" fmla="*/ 606 w 629"/>
                  <a:gd name="T13" fmla="*/ 0 h 9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9" h="937">
                    <a:moveTo>
                      <a:pt x="606" y="0"/>
                    </a:moveTo>
                    <a:lnTo>
                      <a:pt x="582" y="0"/>
                    </a:lnTo>
                    <a:lnTo>
                      <a:pt x="0" y="871"/>
                    </a:lnTo>
                    <a:lnTo>
                      <a:pt x="0" y="937"/>
                    </a:lnTo>
                    <a:lnTo>
                      <a:pt x="629" y="4"/>
                    </a:lnTo>
                    <a:lnTo>
                      <a:pt x="606" y="0"/>
                    </a:lnTo>
                    <a:lnTo>
                      <a:pt x="60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38974" name="Freeform 62"/>
              <p:cNvSpPr>
                <a:spLocks/>
              </p:cNvSpPr>
              <p:nvPr/>
            </p:nvSpPr>
            <p:spPr bwMode="hidden">
              <a:xfrm>
                <a:off x="0" y="1039"/>
                <a:ext cx="305" cy="427"/>
              </a:xfrm>
              <a:custGeom>
                <a:avLst/>
                <a:gdLst>
                  <a:gd name="T0" fmla="*/ 282 w 305"/>
                  <a:gd name="T1" fmla="*/ 0 h 427"/>
                  <a:gd name="T2" fmla="*/ 252 w 305"/>
                  <a:gd name="T3" fmla="*/ 0 h 427"/>
                  <a:gd name="T4" fmla="*/ 0 w 305"/>
                  <a:gd name="T5" fmla="*/ 361 h 427"/>
                  <a:gd name="T6" fmla="*/ 0 w 305"/>
                  <a:gd name="T7" fmla="*/ 427 h 427"/>
                  <a:gd name="T8" fmla="*/ 305 w 305"/>
                  <a:gd name="T9" fmla="*/ 5 h 427"/>
                  <a:gd name="T10" fmla="*/ 282 w 305"/>
                  <a:gd name="T11" fmla="*/ 0 h 427"/>
                  <a:gd name="T12" fmla="*/ 282 w 305"/>
                  <a:gd name="T13" fmla="*/ 0 h 4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5" h="427">
                    <a:moveTo>
                      <a:pt x="282" y="0"/>
                    </a:moveTo>
                    <a:lnTo>
                      <a:pt x="252" y="0"/>
                    </a:lnTo>
                    <a:lnTo>
                      <a:pt x="0" y="361"/>
                    </a:lnTo>
                    <a:lnTo>
                      <a:pt x="0" y="427"/>
                    </a:lnTo>
                    <a:lnTo>
                      <a:pt x="305" y="5"/>
                    </a:lnTo>
                    <a:lnTo>
                      <a:pt x="282" y="0"/>
                    </a:lnTo>
                    <a:lnTo>
                      <a:pt x="28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38975" name="Freeform 63"/>
              <p:cNvSpPr>
                <a:spLocks/>
              </p:cNvSpPr>
              <p:nvPr/>
            </p:nvSpPr>
            <p:spPr bwMode="hidden">
              <a:xfrm>
                <a:off x="4481" y="1039"/>
                <a:ext cx="1277" cy="2686"/>
              </a:xfrm>
              <a:custGeom>
                <a:avLst/>
                <a:gdLst>
                  <a:gd name="T0" fmla="*/ 41 w 1277"/>
                  <a:gd name="T1" fmla="*/ 0 h 2686"/>
                  <a:gd name="T2" fmla="*/ 17 w 1277"/>
                  <a:gd name="T3" fmla="*/ 0 h 2686"/>
                  <a:gd name="T4" fmla="*/ 0 w 1277"/>
                  <a:gd name="T5" fmla="*/ 4 h 2686"/>
                  <a:gd name="T6" fmla="*/ 1277 w 1277"/>
                  <a:gd name="T7" fmla="*/ 2686 h 2686"/>
                  <a:gd name="T8" fmla="*/ 1277 w 1277"/>
                  <a:gd name="T9" fmla="*/ 2596 h 2686"/>
                  <a:gd name="T10" fmla="*/ 41 w 1277"/>
                  <a:gd name="T11" fmla="*/ 0 h 2686"/>
                  <a:gd name="T12" fmla="*/ 41 w 1277"/>
                  <a:gd name="T13" fmla="*/ 0 h 26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77" h="2686">
                    <a:moveTo>
                      <a:pt x="41" y="0"/>
                    </a:moveTo>
                    <a:lnTo>
                      <a:pt x="17" y="0"/>
                    </a:lnTo>
                    <a:lnTo>
                      <a:pt x="0" y="4"/>
                    </a:lnTo>
                    <a:lnTo>
                      <a:pt x="1277" y="2686"/>
                    </a:lnTo>
                    <a:lnTo>
                      <a:pt x="1277" y="2596"/>
                    </a:lnTo>
                    <a:lnTo>
                      <a:pt x="41" y="0"/>
                    </a:lnTo>
                    <a:lnTo>
                      <a:pt x="4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6980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38976" name="Freeform 64"/>
              <p:cNvSpPr>
                <a:spLocks/>
              </p:cNvSpPr>
              <p:nvPr/>
            </p:nvSpPr>
            <p:spPr bwMode="hidden">
              <a:xfrm>
                <a:off x="4770" y="1039"/>
                <a:ext cx="988" cy="1730"/>
              </a:xfrm>
              <a:custGeom>
                <a:avLst/>
                <a:gdLst>
                  <a:gd name="T0" fmla="*/ 16 w 988"/>
                  <a:gd name="T1" fmla="*/ 0 h 1730"/>
                  <a:gd name="T2" fmla="*/ 0 w 988"/>
                  <a:gd name="T3" fmla="*/ 7 h 1730"/>
                  <a:gd name="T4" fmla="*/ 988 w 988"/>
                  <a:gd name="T5" fmla="*/ 1730 h 1730"/>
                  <a:gd name="T6" fmla="*/ 988 w 988"/>
                  <a:gd name="T7" fmla="*/ 1653 h 1730"/>
                  <a:gd name="T8" fmla="*/ 40 w 988"/>
                  <a:gd name="T9" fmla="*/ 0 h 1730"/>
                  <a:gd name="T10" fmla="*/ 16 w 988"/>
                  <a:gd name="T11" fmla="*/ 0 h 1730"/>
                  <a:gd name="T12" fmla="*/ 16 w 988"/>
                  <a:gd name="T13" fmla="*/ 0 h 17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88" h="1730">
                    <a:moveTo>
                      <a:pt x="16" y="0"/>
                    </a:moveTo>
                    <a:lnTo>
                      <a:pt x="0" y="7"/>
                    </a:lnTo>
                    <a:lnTo>
                      <a:pt x="988" y="1730"/>
                    </a:lnTo>
                    <a:lnTo>
                      <a:pt x="988" y="1653"/>
                    </a:lnTo>
                    <a:lnTo>
                      <a:pt x="40" y="0"/>
                    </a:lnTo>
                    <a:lnTo>
                      <a:pt x="16" y="0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38977" name="Freeform 65"/>
              <p:cNvSpPr>
                <a:spLocks/>
              </p:cNvSpPr>
              <p:nvPr/>
            </p:nvSpPr>
            <p:spPr bwMode="hidden">
              <a:xfrm>
                <a:off x="5088" y="1039"/>
                <a:ext cx="670" cy="997"/>
              </a:xfrm>
              <a:custGeom>
                <a:avLst/>
                <a:gdLst>
                  <a:gd name="T0" fmla="*/ 22 w 670"/>
                  <a:gd name="T1" fmla="*/ 0 h 997"/>
                  <a:gd name="T2" fmla="*/ 0 w 670"/>
                  <a:gd name="T3" fmla="*/ 4 h 997"/>
                  <a:gd name="T4" fmla="*/ 670 w 670"/>
                  <a:gd name="T5" fmla="*/ 997 h 997"/>
                  <a:gd name="T6" fmla="*/ 670 w 670"/>
                  <a:gd name="T7" fmla="*/ 925 h 997"/>
                  <a:gd name="T8" fmla="*/ 46 w 670"/>
                  <a:gd name="T9" fmla="*/ 0 h 997"/>
                  <a:gd name="T10" fmla="*/ 22 w 670"/>
                  <a:gd name="T11" fmla="*/ 0 h 997"/>
                  <a:gd name="T12" fmla="*/ 22 w 670"/>
                  <a:gd name="T13" fmla="*/ 0 h 9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70" h="997">
                    <a:moveTo>
                      <a:pt x="22" y="0"/>
                    </a:moveTo>
                    <a:lnTo>
                      <a:pt x="0" y="4"/>
                    </a:lnTo>
                    <a:lnTo>
                      <a:pt x="670" y="997"/>
                    </a:lnTo>
                    <a:lnTo>
                      <a:pt x="670" y="925"/>
                    </a:lnTo>
                    <a:lnTo>
                      <a:pt x="46" y="0"/>
                    </a:lnTo>
                    <a:lnTo>
                      <a:pt x="22" y="0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38978" name="Freeform 66"/>
              <p:cNvSpPr>
                <a:spLocks/>
              </p:cNvSpPr>
              <p:nvPr/>
            </p:nvSpPr>
            <p:spPr bwMode="hidden">
              <a:xfrm>
                <a:off x="5412" y="1039"/>
                <a:ext cx="346" cy="487"/>
              </a:xfrm>
              <a:custGeom>
                <a:avLst/>
                <a:gdLst>
                  <a:gd name="T0" fmla="*/ 22 w 346"/>
                  <a:gd name="T1" fmla="*/ 0 h 487"/>
                  <a:gd name="T2" fmla="*/ 0 w 346"/>
                  <a:gd name="T3" fmla="*/ 7 h 487"/>
                  <a:gd name="T4" fmla="*/ 346 w 346"/>
                  <a:gd name="T5" fmla="*/ 487 h 487"/>
                  <a:gd name="T6" fmla="*/ 346 w 346"/>
                  <a:gd name="T7" fmla="*/ 415 h 487"/>
                  <a:gd name="T8" fmla="*/ 46 w 346"/>
                  <a:gd name="T9" fmla="*/ 0 h 487"/>
                  <a:gd name="T10" fmla="*/ 22 w 346"/>
                  <a:gd name="T11" fmla="*/ 0 h 487"/>
                  <a:gd name="T12" fmla="*/ 22 w 346"/>
                  <a:gd name="T13" fmla="*/ 0 h 4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46" h="487">
                    <a:moveTo>
                      <a:pt x="22" y="0"/>
                    </a:moveTo>
                    <a:lnTo>
                      <a:pt x="0" y="7"/>
                    </a:lnTo>
                    <a:lnTo>
                      <a:pt x="346" y="487"/>
                    </a:lnTo>
                    <a:lnTo>
                      <a:pt x="346" y="415"/>
                    </a:lnTo>
                    <a:lnTo>
                      <a:pt x="46" y="0"/>
                    </a:lnTo>
                    <a:lnTo>
                      <a:pt x="22" y="0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</p:grpSp>
      </p:grpSp>
      <p:sp>
        <p:nvSpPr>
          <p:cNvPr id="38979" name="Rectangle 67"/>
          <p:cNvSpPr>
            <a:spLocks noGrp="1" noChangeArrowheads="1"/>
          </p:cNvSpPr>
          <p:nvPr>
            <p:ph type="ctrTitle" sz="quarter"/>
          </p:nvPr>
        </p:nvSpPr>
        <p:spPr>
          <a:xfrm>
            <a:off x="455613" y="1920875"/>
            <a:ext cx="8226425" cy="1736725"/>
          </a:xfrm>
        </p:spPr>
        <p:txBody>
          <a:bodyPr anchor="b"/>
          <a:lstStyle>
            <a:lvl1pPr>
              <a:defRPr sz="5400"/>
            </a:lvl1pPr>
          </a:lstStyle>
          <a:p>
            <a:pPr lvl="0"/>
            <a:r>
              <a:rPr lang="en-US" altLang="bg-BG" noProof="0" smtClean="0"/>
              <a:t>Click to edit Master title style</a:t>
            </a:r>
          </a:p>
        </p:txBody>
      </p:sp>
      <p:sp>
        <p:nvSpPr>
          <p:cNvPr id="38980" name="Rectangle 6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en-US" altLang="bg-BG" noProof="0" smtClean="0"/>
              <a:t>Click to edit Master subtitle style</a:t>
            </a:r>
          </a:p>
        </p:txBody>
      </p:sp>
      <p:sp>
        <p:nvSpPr>
          <p:cNvPr id="38981" name="Rectangle 69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38982" name="Rectangle 7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38983" name="Rectangle 71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36EFA5A6-9BE7-43A7-97C5-7A86B9D89641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1E7DAD-ADFE-4F2B-ABF5-C73CC08FE521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37985141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/>
          <p:cNvSpPr>
            <a:spLocks noGrp="1"/>
          </p:cNvSpPr>
          <p:nvPr>
            <p:ph type="title" orient="vert"/>
          </p:nvPr>
        </p:nvSpPr>
        <p:spPr>
          <a:xfrm>
            <a:off x="6626225" y="273050"/>
            <a:ext cx="2055813" cy="5822950"/>
          </a:xfrm>
        </p:spPr>
        <p:txBody>
          <a:bodyPr vert="eaVert"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>
          <a:xfrm>
            <a:off x="455613" y="273050"/>
            <a:ext cx="6018212" cy="5822950"/>
          </a:xfrm>
        </p:spPr>
        <p:txBody>
          <a:bodyPr vert="eaVert"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391F04-64D6-4589-93C6-B440AC8A0D90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650871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9B6301-DB70-4878-92EF-1012BA7BF048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3190262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AE38C5-650B-4C4C-93D8-B06FEE355941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87606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455613" y="1598613"/>
            <a:ext cx="4037012" cy="4497387"/>
          </a:xfrm>
        </p:spPr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645025" y="1598613"/>
            <a:ext cx="4037013" cy="4497387"/>
          </a:xfrm>
        </p:spPr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D6B027-5FAD-4E2E-9CA1-11DC6AFAB981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27118397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Текстов контейнер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6" name="Контейнер за съдържание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7" name="Контейнер за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8" name="Контейнер за долния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9" name="Контейнер за номер н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26CAA9-394A-42D1-84EB-04FE4FD86049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40097252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4" name="Контейнер за долния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5" name="Контейнер за номер н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2B7423-5036-45DF-A186-3ABEB0CE0BBE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20321599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3" name="Контейнер за долния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2D10C6-8F1A-4694-B3FF-A22B16493E9E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21206158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52F7B0-179F-4887-B099-50DEB87DCD5B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27617934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картина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 dirty="0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369212-FDA5-4E6D-98B2-EC14E5F1F671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28756290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63529"/>
                <a:invGamma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90" name="Group 2"/>
          <p:cNvGrpSpPr>
            <a:grpSpLocks/>
          </p:cNvGrpSpPr>
          <p:nvPr/>
        </p:nvGrpSpPr>
        <p:grpSpPr bwMode="auto">
          <a:xfrm>
            <a:off x="0" y="0"/>
            <a:ext cx="9142413" cy="6856413"/>
            <a:chOff x="0" y="0"/>
            <a:chExt cx="5759" cy="4319"/>
          </a:xfrm>
        </p:grpSpPr>
        <p:sp>
          <p:nvSpPr>
            <p:cNvPr id="37891" name="Freeform 3"/>
            <p:cNvSpPr>
              <a:spLocks/>
            </p:cNvSpPr>
            <p:nvPr userDrawn="1"/>
          </p:nvSpPr>
          <p:spPr bwMode="hidden">
            <a:xfrm>
              <a:off x="0" y="0"/>
              <a:ext cx="5758" cy="1043"/>
            </a:xfrm>
            <a:custGeom>
              <a:avLst/>
              <a:gdLst>
                <a:gd name="T0" fmla="*/ 5740 w 5740"/>
                <a:gd name="T1" fmla="*/ 1043 h 1043"/>
                <a:gd name="T2" fmla="*/ 0 w 5740"/>
                <a:gd name="T3" fmla="*/ 1043 h 1043"/>
                <a:gd name="T4" fmla="*/ 0 w 5740"/>
                <a:gd name="T5" fmla="*/ 0 h 1043"/>
                <a:gd name="T6" fmla="*/ 5740 w 5740"/>
                <a:gd name="T7" fmla="*/ 0 h 1043"/>
                <a:gd name="T8" fmla="*/ 5740 w 5740"/>
                <a:gd name="T9" fmla="*/ 1043 h 1043"/>
                <a:gd name="T10" fmla="*/ 5740 w 5740"/>
                <a:gd name="T11" fmla="*/ 1043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043">
                  <a:moveTo>
                    <a:pt x="5740" y="1043"/>
                  </a:moveTo>
                  <a:lnTo>
                    <a:pt x="0" y="1043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1043"/>
                  </a:lnTo>
                  <a:lnTo>
                    <a:pt x="574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bg-BG" dirty="0"/>
            </a:p>
          </p:txBody>
        </p:sp>
        <p:grpSp>
          <p:nvGrpSpPr>
            <p:cNvPr id="37892" name="Group 4"/>
            <p:cNvGrpSpPr>
              <a:grpSpLocks/>
            </p:cNvGrpSpPr>
            <p:nvPr userDrawn="1"/>
          </p:nvGrpSpPr>
          <p:grpSpPr bwMode="auto">
            <a:xfrm>
              <a:off x="0" y="0"/>
              <a:ext cx="5759" cy="4319"/>
              <a:chOff x="0" y="0"/>
              <a:chExt cx="5759" cy="4319"/>
            </a:xfrm>
          </p:grpSpPr>
          <p:sp>
            <p:nvSpPr>
              <p:cNvPr id="37893" name="Freeform 5"/>
              <p:cNvSpPr>
                <a:spLocks/>
              </p:cNvSpPr>
              <p:nvPr userDrawn="1"/>
            </p:nvSpPr>
            <p:spPr bwMode="hidden">
              <a:xfrm>
                <a:off x="1" y="1040"/>
                <a:ext cx="5758" cy="18"/>
              </a:xfrm>
              <a:custGeom>
                <a:avLst/>
                <a:gdLst>
                  <a:gd name="T0" fmla="*/ 5740 w 5740"/>
                  <a:gd name="T1" fmla="*/ 0 h 18"/>
                  <a:gd name="T2" fmla="*/ 0 w 5740"/>
                  <a:gd name="T3" fmla="*/ 0 h 18"/>
                  <a:gd name="T4" fmla="*/ 0 w 5740"/>
                  <a:gd name="T5" fmla="*/ 18 h 18"/>
                  <a:gd name="T6" fmla="*/ 5740 w 5740"/>
                  <a:gd name="T7" fmla="*/ 18 h 18"/>
                  <a:gd name="T8" fmla="*/ 5740 w 5740"/>
                  <a:gd name="T9" fmla="*/ 0 h 18"/>
                  <a:gd name="T10" fmla="*/ 5740 w 5740"/>
                  <a:gd name="T11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37894" name="Freeform 6"/>
              <p:cNvSpPr>
                <a:spLocks/>
              </p:cNvSpPr>
              <p:nvPr userDrawn="1"/>
            </p:nvSpPr>
            <p:spPr bwMode="hidden">
              <a:xfrm>
                <a:off x="0" y="3988"/>
                <a:ext cx="5758" cy="42"/>
              </a:xfrm>
              <a:custGeom>
                <a:avLst/>
                <a:gdLst>
                  <a:gd name="T0" fmla="*/ 0 w 5740"/>
                  <a:gd name="T1" fmla="*/ 42 h 42"/>
                  <a:gd name="T2" fmla="*/ 5740 w 5740"/>
                  <a:gd name="T3" fmla="*/ 42 h 42"/>
                  <a:gd name="T4" fmla="*/ 5740 w 5740"/>
                  <a:gd name="T5" fmla="*/ 0 h 42"/>
                  <a:gd name="T6" fmla="*/ 0 w 5740"/>
                  <a:gd name="T7" fmla="*/ 0 h 42"/>
                  <a:gd name="T8" fmla="*/ 0 w 5740"/>
                  <a:gd name="T9" fmla="*/ 42 h 42"/>
                  <a:gd name="T10" fmla="*/ 0 w 5740"/>
                  <a:gd name="T11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42">
                    <a:moveTo>
                      <a:pt x="0" y="42"/>
                    </a:moveTo>
                    <a:lnTo>
                      <a:pt x="5740" y="42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42"/>
                    </a:lnTo>
                    <a:lnTo>
                      <a:pt x="0" y="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37895" name="Freeform 7"/>
              <p:cNvSpPr>
                <a:spLocks/>
              </p:cNvSpPr>
              <p:nvPr userDrawn="1"/>
            </p:nvSpPr>
            <p:spPr bwMode="hidden">
              <a:xfrm>
                <a:off x="0" y="3665"/>
                <a:ext cx="5758" cy="30"/>
              </a:xfrm>
              <a:custGeom>
                <a:avLst/>
                <a:gdLst>
                  <a:gd name="T0" fmla="*/ 0 w 5740"/>
                  <a:gd name="T1" fmla="*/ 30 h 30"/>
                  <a:gd name="T2" fmla="*/ 5740 w 5740"/>
                  <a:gd name="T3" fmla="*/ 30 h 30"/>
                  <a:gd name="T4" fmla="*/ 5740 w 5740"/>
                  <a:gd name="T5" fmla="*/ 0 h 30"/>
                  <a:gd name="T6" fmla="*/ 0 w 5740"/>
                  <a:gd name="T7" fmla="*/ 0 h 30"/>
                  <a:gd name="T8" fmla="*/ 0 w 5740"/>
                  <a:gd name="T9" fmla="*/ 30 h 30"/>
                  <a:gd name="T10" fmla="*/ 0 w 5740"/>
                  <a:gd name="T11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30">
                    <a:moveTo>
                      <a:pt x="0" y="30"/>
                    </a:moveTo>
                    <a:lnTo>
                      <a:pt x="5740" y="30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37896" name="Freeform 8"/>
              <p:cNvSpPr>
                <a:spLocks/>
              </p:cNvSpPr>
              <p:nvPr userDrawn="1"/>
            </p:nvSpPr>
            <p:spPr bwMode="hidden">
              <a:xfrm>
                <a:off x="0" y="3364"/>
                <a:ext cx="5758" cy="30"/>
              </a:xfrm>
              <a:custGeom>
                <a:avLst/>
                <a:gdLst>
                  <a:gd name="T0" fmla="*/ 0 w 5740"/>
                  <a:gd name="T1" fmla="*/ 30 h 30"/>
                  <a:gd name="T2" fmla="*/ 5740 w 5740"/>
                  <a:gd name="T3" fmla="*/ 30 h 30"/>
                  <a:gd name="T4" fmla="*/ 5740 w 5740"/>
                  <a:gd name="T5" fmla="*/ 0 h 30"/>
                  <a:gd name="T6" fmla="*/ 0 w 5740"/>
                  <a:gd name="T7" fmla="*/ 0 h 30"/>
                  <a:gd name="T8" fmla="*/ 0 w 5740"/>
                  <a:gd name="T9" fmla="*/ 30 h 30"/>
                  <a:gd name="T10" fmla="*/ 0 w 5740"/>
                  <a:gd name="T11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30">
                    <a:moveTo>
                      <a:pt x="0" y="30"/>
                    </a:moveTo>
                    <a:lnTo>
                      <a:pt x="5740" y="30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37897" name="Freeform 9"/>
              <p:cNvSpPr>
                <a:spLocks/>
              </p:cNvSpPr>
              <p:nvPr userDrawn="1"/>
            </p:nvSpPr>
            <p:spPr bwMode="hidden">
              <a:xfrm>
                <a:off x="0" y="3105"/>
                <a:ext cx="5758" cy="31"/>
              </a:xfrm>
              <a:custGeom>
                <a:avLst/>
                <a:gdLst>
                  <a:gd name="T0" fmla="*/ 0 w 5740"/>
                  <a:gd name="T1" fmla="*/ 30 h 30"/>
                  <a:gd name="T2" fmla="*/ 5740 w 5740"/>
                  <a:gd name="T3" fmla="*/ 30 h 30"/>
                  <a:gd name="T4" fmla="*/ 5740 w 5740"/>
                  <a:gd name="T5" fmla="*/ 0 h 30"/>
                  <a:gd name="T6" fmla="*/ 0 w 5740"/>
                  <a:gd name="T7" fmla="*/ 0 h 30"/>
                  <a:gd name="T8" fmla="*/ 0 w 5740"/>
                  <a:gd name="T9" fmla="*/ 30 h 30"/>
                  <a:gd name="T10" fmla="*/ 0 w 5740"/>
                  <a:gd name="T11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30">
                    <a:moveTo>
                      <a:pt x="0" y="30"/>
                    </a:moveTo>
                    <a:lnTo>
                      <a:pt x="5740" y="30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37898" name="Freeform 10"/>
              <p:cNvSpPr>
                <a:spLocks/>
              </p:cNvSpPr>
              <p:nvPr userDrawn="1"/>
            </p:nvSpPr>
            <p:spPr bwMode="hidden">
              <a:xfrm>
                <a:off x="0" y="2859"/>
                <a:ext cx="5758" cy="36"/>
              </a:xfrm>
              <a:custGeom>
                <a:avLst/>
                <a:gdLst>
                  <a:gd name="T0" fmla="*/ 5740 w 5740"/>
                  <a:gd name="T1" fmla="*/ 0 h 36"/>
                  <a:gd name="T2" fmla="*/ 0 w 5740"/>
                  <a:gd name="T3" fmla="*/ 0 h 36"/>
                  <a:gd name="T4" fmla="*/ 0 w 5740"/>
                  <a:gd name="T5" fmla="*/ 36 h 36"/>
                  <a:gd name="T6" fmla="*/ 5740 w 5740"/>
                  <a:gd name="T7" fmla="*/ 36 h 36"/>
                  <a:gd name="T8" fmla="*/ 5740 w 5740"/>
                  <a:gd name="T9" fmla="*/ 0 h 36"/>
                  <a:gd name="T10" fmla="*/ 5740 w 5740"/>
                  <a:gd name="T11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36">
                    <a:moveTo>
                      <a:pt x="5740" y="0"/>
                    </a:moveTo>
                    <a:lnTo>
                      <a:pt x="0" y="0"/>
                    </a:lnTo>
                    <a:lnTo>
                      <a:pt x="0" y="36"/>
                    </a:lnTo>
                    <a:lnTo>
                      <a:pt x="5740" y="36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7843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37899" name="Freeform 11"/>
              <p:cNvSpPr>
                <a:spLocks/>
              </p:cNvSpPr>
              <p:nvPr userDrawn="1"/>
            </p:nvSpPr>
            <p:spPr bwMode="hidden">
              <a:xfrm>
                <a:off x="0" y="2644"/>
                <a:ext cx="5758" cy="30"/>
              </a:xfrm>
              <a:custGeom>
                <a:avLst/>
                <a:gdLst>
                  <a:gd name="T0" fmla="*/ 5740 w 5740"/>
                  <a:gd name="T1" fmla="*/ 0 h 30"/>
                  <a:gd name="T2" fmla="*/ 0 w 5740"/>
                  <a:gd name="T3" fmla="*/ 0 h 30"/>
                  <a:gd name="T4" fmla="*/ 0 w 5740"/>
                  <a:gd name="T5" fmla="*/ 30 h 30"/>
                  <a:gd name="T6" fmla="*/ 5740 w 5740"/>
                  <a:gd name="T7" fmla="*/ 30 h 30"/>
                  <a:gd name="T8" fmla="*/ 5740 w 5740"/>
                  <a:gd name="T9" fmla="*/ 0 h 30"/>
                  <a:gd name="T10" fmla="*/ 5740 w 5740"/>
                  <a:gd name="T11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30">
                    <a:moveTo>
                      <a:pt x="5740" y="0"/>
                    </a:moveTo>
                    <a:lnTo>
                      <a:pt x="0" y="0"/>
                    </a:lnTo>
                    <a:lnTo>
                      <a:pt x="0" y="30"/>
                    </a:lnTo>
                    <a:lnTo>
                      <a:pt x="5740" y="30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7843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37900" name="Freeform 12"/>
              <p:cNvSpPr>
                <a:spLocks/>
              </p:cNvSpPr>
              <p:nvPr userDrawn="1"/>
            </p:nvSpPr>
            <p:spPr bwMode="hidden">
              <a:xfrm>
                <a:off x="0" y="2433"/>
                <a:ext cx="5758" cy="36"/>
              </a:xfrm>
              <a:custGeom>
                <a:avLst/>
                <a:gdLst>
                  <a:gd name="T0" fmla="*/ 5740 w 5740"/>
                  <a:gd name="T1" fmla="*/ 0 h 36"/>
                  <a:gd name="T2" fmla="*/ 0 w 5740"/>
                  <a:gd name="T3" fmla="*/ 0 h 36"/>
                  <a:gd name="T4" fmla="*/ 0 w 5740"/>
                  <a:gd name="T5" fmla="*/ 36 h 36"/>
                  <a:gd name="T6" fmla="*/ 5740 w 5740"/>
                  <a:gd name="T7" fmla="*/ 36 h 36"/>
                  <a:gd name="T8" fmla="*/ 5740 w 5740"/>
                  <a:gd name="T9" fmla="*/ 0 h 36"/>
                  <a:gd name="T10" fmla="*/ 5740 w 5740"/>
                  <a:gd name="T11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36">
                    <a:moveTo>
                      <a:pt x="5740" y="0"/>
                    </a:moveTo>
                    <a:lnTo>
                      <a:pt x="0" y="0"/>
                    </a:lnTo>
                    <a:lnTo>
                      <a:pt x="0" y="36"/>
                    </a:lnTo>
                    <a:lnTo>
                      <a:pt x="5740" y="36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4706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37901" name="Freeform 13"/>
              <p:cNvSpPr>
                <a:spLocks/>
              </p:cNvSpPr>
              <p:nvPr userDrawn="1"/>
            </p:nvSpPr>
            <p:spPr bwMode="hidden">
              <a:xfrm>
                <a:off x="0" y="2259"/>
                <a:ext cx="5758" cy="24"/>
              </a:xfrm>
              <a:custGeom>
                <a:avLst/>
                <a:gdLst>
                  <a:gd name="T0" fmla="*/ 5740 w 5740"/>
                  <a:gd name="T1" fmla="*/ 0 h 24"/>
                  <a:gd name="T2" fmla="*/ 0 w 5740"/>
                  <a:gd name="T3" fmla="*/ 0 h 24"/>
                  <a:gd name="T4" fmla="*/ 0 w 5740"/>
                  <a:gd name="T5" fmla="*/ 24 h 24"/>
                  <a:gd name="T6" fmla="*/ 5740 w 5740"/>
                  <a:gd name="T7" fmla="*/ 24 h 24"/>
                  <a:gd name="T8" fmla="*/ 5740 w 5740"/>
                  <a:gd name="T9" fmla="*/ 0 h 24"/>
                  <a:gd name="T10" fmla="*/ 5740 w 5740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4706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37902" name="Freeform 14"/>
              <p:cNvSpPr>
                <a:spLocks/>
              </p:cNvSpPr>
              <p:nvPr userDrawn="1"/>
            </p:nvSpPr>
            <p:spPr bwMode="hidden">
              <a:xfrm>
                <a:off x="0" y="2090"/>
                <a:ext cx="5758" cy="24"/>
              </a:xfrm>
              <a:custGeom>
                <a:avLst/>
                <a:gdLst>
                  <a:gd name="T0" fmla="*/ 5740 w 5740"/>
                  <a:gd name="T1" fmla="*/ 0 h 24"/>
                  <a:gd name="T2" fmla="*/ 0 w 5740"/>
                  <a:gd name="T3" fmla="*/ 0 h 24"/>
                  <a:gd name="T4" fmla="*/ 0 w 5740"/>
                  <a:gd name="T5" fmla="*/ 24 h 24"/>
                  <a:gd name="T6" fmla="*/ 5740 w 5740"/>
                  <a:gd name="T7" fmla="*/ 24 h 24"/>
                  <a:gd name="T8" fmla="*/ 5740 w 5740"/>
                  <a:gd name="T9" fmla="*/ 0 h 24"/>
                  <a:gd name="T10" fmla="*/ 5740 w 5740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37903" name="Freeform 15"/>
              <p:cNvSpPr>
                <a:spLocks/>
              </p:cNvSpPr>
              <p:nvPr userDrawn="1"/>
            </p:nvSpPr>
            <p:spPr bwMode="hidden">
              <a:xfrm>
                <a:off x="0" y="1928"/>
                <a:ext cx="5758" cy="24"/>
              </a:xfrm>
              <a:custGeom>
                <a:avLst/>
                <a:gdLst>
                  <a:gd name="T0" fmla="*/ 5740 w 5740"/>
                  <a:gd name="T1" fmla="*/ 0 h 24"/>
                  <a:gd name="T2" fmla="*/ 0 w 5740"/>
                  <a:gd name="T3" fmla="*/ 0 h 24"/>
                  <a:gd name="T4" fmla="*/ 0 w 5740"/>
                  <a:gd name="T5" fmla="*/ 24 h 24"/>
                  <a:gd name="T6" fmla="*/ 5740 w 5740"/>
                  <a:gd name="T7" fmla="*/ 24 h 24"/>
                  <a:gd name="T8" fmla="*/ 5740 w 5740"/>
                  <a:gd name="T9" fmla="*/ 0 h 24"/>
                  <a:gd name="T10" fmla="*/ 5740 w 5740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37904" name="Freeform 16"/>
              <p:cNvSpPr>
                <a:spLocks/>
              </p:cNvSpPr>
              <p:nvPr userDrawn="1"/>
            </p:nvSpPr>
            <p:spPr bwMode="hidden">
              <a:xfrm>
                <a:off x="0" y="1645"/>
                <a:ext cx="5758" cy="12"/>
              </a:xfrm>
              <a:custGeom>
                <a:avLst/>
                <a:gdLst>
                  <a:gd name="T0" fmla="*/ 5740 w 5740"/>
                  <a:gd name="T1" fmla="*/ 0 h 12"/>
                  <a:gd name="T2" fmla="*/ 0 w 5740"/>
                  <a:gd name="T3" fmla="*/ 0 h 12"/>
                  <a:gd name="T4" fmla="*/ 0 w 5740"/>
                  <a:gd name="T5" fmla="*/ 12 h 12"/>
                  <a:gd name="T6" fmla="*/ 5740 w 5740"/>
                  <a:gd name="T7" fmla="*/ 12 h 12"/>
                  <a:gd name="T8" fmla="*/ 5740 w 5740"/>
                  <a:gd name="T9" fmla="*/ 0 h 12"/>
                  <a:gd name="T10" fmla="*/ 5740 w 5740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12">
                    <a:moveTo>
                      <a:pt x="5740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5740" y="12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37905" name="Freeform 17"/>
              <p:cNvSpPr>
                <a:spLocks/>
              </p:cNvSpPr>
              <p:nvPr userDrawn="1"/>
            </p:nvSpPr>
            <p:spPr bwMode="hidden">
              <a:xfrm>
                <a:off x="0" y="1778"/>
                <a:ext cx="5758" cy="24"/>
              </a:xfrm>
              <a:custGeom>
                <a:avLst/>
                <a:gdLst>
                  <a:gd name="T0" fmla="*/ 5740 w 5740"/>
                  <a:gd name="T1" fmla="*/ 0 h 24"/>
                  <a:gd name="T2" fmla="*/ 0 w 5740"/>
                  <a:gd name="T3" fmla="*/ 0 h 24"/>
                  <a:gd name="T4" fmla="*/ 0 w 5740"/>
                  <a:gd name="T5" fmla="*/ 24 h 24"/>
                  <a:gd name="T6" fmla="*/ 5740 w 5740"/>
                  <a:gd name="T7" fmla="*/ 24 h 24"/>
                  <a:gd name="T8" fmla="*/ 5740 w 5740"/>
                  <a:gd name="T9" fmla="*/ 0 h 24"/>
                  <a:gd name="T10" fmla="*/ 5740 w 5740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37906" name="Freeform 18"/>
              <p:cNvSpPr>
                <a:spLocks/>
              </p:cNvSpPr>
              <p:nvPr userDrawn="1"/>
            </p:nvSpPr>
            <p:spPr bwMode="hidden">
              <a:xfrm>
                <a:off x="0" y="1520"/>
                <a:ext cx="5758" cy="12"/>
              </a:xfrm>
              <a:custGeom>
                <a:avLst/>
                <a:gdLst>
                  <a:gd name="T0" fmla="*/ 5740 w 5740"/>
                  <a:gd name="T1" fmla="*/ 0 h 12"/>
                  <a:gd name="T2" fmla="*/ 0 w 5740"/>
                  <a:gd name="T3" fmla="*/ 0 h 12"/>
                  <a:gd name="T4" fmla="*/ 0 w 5740"/>
                  <a:gd name="T5" fmla="*/ 12 h 12"/>
                  <a:gd name="T6" fmla="*/ 5740 w 5740"/>
                  <a:gd name="T7" fmla="*/ 12 h 12"/>
                  <a:gd name="T8" fmla="*/ 5740 w 5740"/>
                  <a:gd name="T9" fmla="*/ 0 h 12"/>
                  <a:gd name="T10" fmla="*/ 5740 w 5740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12">
                    <a:moveTo>
                      <a:pt x="5740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5740" y="12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37907" name="Freeform 19"/>
              <p:cNvSpPr>
                <a:spLocks/>
              </p:cNvSpPr>
              <p:nvPr userDrawn="1"/>
            </p:nvSpPr>
            <p:spPr bwMode="hidden">
              <a:xfrm>
                <a:off x="0" y="1394"/>
                <a:ext cx="5758" cy="18"/>
              </a:xfrm>
              <a:custGeom>
                <a:avLst/>
                <a:gdLst>
                  <a:gd name="T0" fmla="*/ 5740 w 5740"/>
                  <a:gd name="T1" fmla="*/ 0 h 18"/>
                  <a:gd name="T2" fmla="*/ 0 w 5740"/>
                  <a:gd name="T3" fmla="*/ 0 h 18"/>
                  <a:gd name="T4" fmla="*/ 0 w 5740"/>
                  <a:gd name="T5" fmla="*/ 18 h 18"/>
                  <a:gd name="T6" fmla="*/ 5740 w 5740"/>
                  <a:gd name="T7" fmla="*/ 18 h 18"/>
                  <a:gd name="T8" fmla="*/ 5740 w 5740"/>
                  <a:gd name="T9" fmla="*/ 0 h 18"/>
                  <a:gd name="T10" fmla="*/ 5740 w 5740"/>
                  <a:gd name="T11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37908" name="Freeform 20"/>
              <p:cNvSpPr>
                <a:spLocks/>
              </p:cNvSpPr>
              <p:nvPr userDrawn="1"/>
            </p:nvSpPr>
            <p:spPr bwMode="hidden">
              <a:xfrm>
                <a:off x="0" y="1280"/>
                <a:ext cx="5758" cy="18"/>
              </a:xfrm>
              <a:custGeom>
                <a:avLst/>
                <a:gdLst>
                  <a:gd name="T0" fmla="*/ 5740 w 5740"/>
                  <a:gd name="T1" fmla="*/ 0 h 18"/>
                  <a:gd name="T2" fmla="*/ 0 w 5740"/>
                  <a:gd name="T3" fmla="*/ 0 h 18"/>
                  <a:gd name="T4" fmla="*/ 0 w 5740"/>
                  <a:gd name="T5" fmla="*/ 18 h 18"/>
                  <a:gd name="T6" fmla="*/ 5740 w 5740"/>
                  <a:gd name="T7" fmla="*/ 18 h 18"/>
                  <a:gd name="T8" fmla="*/ 5740 w 5740"/>
                  <a:gd name="T9" fmla="*/ 0 h 18"/>
                  <a:gd name="T10" fmla="*/ 5740 w 5740"/>
                  <a:gd name="T11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37909" name="Freeform 21"/>
              <p:cNvSpPr>
                <a:spLocks/>
              </p:cNvSpPr>
              <p:nvPr userDrawn="1"/>
            </p:nvSpPr>
            <p:spPr bwMode="hidden">
              <a:xfrm>
                <a:off x="0" y="1177"/>
                <a:ext cx="5758" cy="18"/>
              </a:xfrm>
              <a:custGeom>
                <a:avLst/>
                <a:gdLst>
                  <a:gd name="T0" fmla="*/ 5740 w 5740"/>
                  <a:gd name="T1" fmla="*/ 0 h 18"/>
                  <a:gd name="T2" fmla="*/ 0 w 5740"/>
                  <a:gd name="T3" fmla="*/ 0 h 18"/>
                  <a:gd name="T4" fmla="*/ 0 w 5740"/>
                  <a:gd name="T5" fmla="*/ 18 h 18"/>
                  <a:gd name="T6" fmla="*/ 5740 w 5740"/>
                  <a:gd name="T7" fmla="*/ 18 h 18"/>
                  <a:gd name="T8" fmla="*/ 5740 w 5740"/>
                  <a:gd name="T9" fmla="*/ 0 h 18"/>
                  <a:gd name="T10" fmla="*/ 5740 w 5740"/>
                  <a:gd name="T11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37910" name="Freeform 22"/>
              <p:cNvSpPr>
                <a:spLocks/>
              </p:cNvSpPr>
              <p:nvPr userDrawn="1"/>
            </p:nvSpPr>
            <p:spPr bwMode="hidden">
              <a:xfrm>
                <a:off x="0" y="24"/>
                <a:ext cx="5758" cy="30"/>
              </a:xfrm>
              <a:custGeom>
                <a:avLst/>
                <a:gdLst>
                  <a:gd name="T0" fmla="*/ 5740 w 5740"/>
                  <a:gd name="T1" fmla="*/ 0 h 30"/>
                  <a:gd name="T2" fmla="*/ 0 w 5740"/>
                  <a:gd name="T3" fmla="*/ 0 h 30"/>
                  <a:gd name="T4" fmla="*/ 0 w 5740"/>
                  <a:gd name="T5" fmla="*/ 30 h 30"/>
                  <a:gd name="T6" fmla="*/ 5740 w 5740"/>
                  <a:gd name="T7" fmla="*/ 30 h 30"/>
                  <a:gd name="T8" fmla="*/ 5740 w 5740"/>
                  <a:gd name="T9" fmla="*/ 0 h 30"/>
                  <a:gd name="T10" fmla="*/ 5740 w 5740"/>
                  <a:gd name="T11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30">
                    <a:moveTo>
                      <a:pt x="5740" y="0"/>
                    </a:moveTo>
                    <a:lnTo>
                      <a:pt x="0" y="0"/>
                    </a:lnTo>
                    <a:lnTo>
                      <a:pt x="0" y="30"/>
                    </a:lnTo>
                    <a:lnTo>
                      <a:pt x="5740" y="30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37911" name="Freeform 23"/>
              <p:cNvSpPr>
                <a:spLocks/>
              </p:cNvSpPr>
              <p:nvPr userDrawn="1"/>
            </p:nvSpPr>
            <p:spPr bwMode="hidden">
              <a:xfrm>
                <a:off x="0" y="186"/>
                <a:ext cx="5758" cy="24"/>
              </a:xfrm>
              <a:custGeom>
                <a:avLst/>
                <a:gdLst>
                  <a:gd name="T0" fmla="*/ 5740 w 5740"/>
                  <a:gd name="T1" fmla="*/ 0 h 24"/>
                  <a:gd name="T2" fmla="*/ 0 w 5740"/>
                  <a:gd name="T3" fmla="*/ 0 h 24"/>
                  <a:gd name="T4" fmla="*/ 0 w 5740"/>
                  <a:gd name="T5" fmla="*/ 24 h 24"/>
                  <a:gd name="T6" fmla="*/ 5740 w 5740"/>
                  <a:gd name="T7" fmla="*/ 24 h 24"/>
                  <a:gd name="T8" fmla="*/ 5740 w 5740"/>
                  <a:gd name="T9" fmla="*/ 0 h 24"/>
                  <a:gd name="T10" fmla="*/ 5740 w 5740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37912" name="Freeform 24"/>
              <p:cNvSpPr>
                <a:spLocks/>
              </p:cNvSpPr>
              <p:nvPr userDrawn="1"/>
            </p:nvSpPr>
            <p:spPr bwMode="hidden">
              <a:xfrm>
                <a:off x="0" y="475"/>
                <a:ext cx="5758" cy="24"/>
              </a:xfrm>
              <a:custGeom>
                <a:avLst/>
                <a:gdLst>
                  <a:gd name="T0" fmla="*/ 5740 w 5740"/>
                  <a:gd name="T1" fmla="*/ 0 h 24"/>
                  <a:gd name="T2" fmla="*/ 0 w 5740"/>
                  <a:gd name="T3" fmla="*/ 0 h 24"/>
                  <a:gd name="T4" fmla="*/ 0 w 5740"/>
                  <a:gd name="T5" fmla="*/ 24 h 24"/>
                  <a:gd name="T6" fmla="*/ 5740 w 5740"/>
                  <a:gd name="T7" fmla="*/ 24 h 24"/>
                  <a:gd name="T8" fmla="*/ 5740 w 5740"/>
                  <a:gd name="T9" fmla="*/ 0 h 24"/>
                  <a:gd name="T10" fmla="*/ 5740 w 5740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7843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37913" name="Freeform 25"/>
              <p:cNvSpPr>
                <a:spLocks/>
              </p:cNvSpPr>
              <p:nvPr userDrawn="1"/>
            </p:nvSpPr>
            <p:spPr bwMode="hidden">
              <a:xfrm>
                <a:off x="0" y="337"/>
                <a:ext cx="5758" cy="24"/>
              </a:xfrm>
              <a:custGeom>
                <a:avLst/>
                <a:gdLst>
                  <a:gd name="T0" fmla="*/ 5740 w 5740"/>
                  <a:gd name="T1" fmla="*/ 0 h 24"/>
                  <a:gd name="T2" fmla="*/ 0 w 5740"/>
                  <a:gd name="T3" fmla="*/ 0 h 24"/>
                  <a:gd name="T4" fmla="*/ 0 w 5740"/>
                  <a:gd name="T5" fmla="*/ 24 h 24"/>
                  <a:gd name="T6" fmla="*/ 5740 w 5740"/>
                  <a:gd name="T7" fmla="*/ 24 h 24"/>
                  <a:gd name="T8" fmla="*/ 5740 w 5740"/>
                  <a:gd name="T9" fmla="*/ 0 h 24"/>
                  <a:gd name="T10" fmla="*/ 5740 w 5740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37914" name="Freeform 26"/>
              <p:cNvSpPr>
                <a:spLocks/>
              </p:cNvSpPr>
              <p:nvPr userDrawn="1"/>
            </p:nvSpPr>
            <p:spPr bwMode="hidden">
              <a:xfrm>
                <a:off x="0" y="600"/>
                <a:ext cx="5758" cy="24"/>
              </a:xfrm>
              <a:custGeom>
                <a:avLst/>
                <a:gdLst>
                  <a:gd name="T0" fmla="*/ 5740 w 5740"/>
                  <a:gd name="T1" fmla="*/ 0 h 24"/>
                  <a:gd name="T2" fmla="*/ 0 w 5740"/>
                  <a:gd name="T3" fmla="*/ 0 h 24"/>
                  <a:gd name="T4" fmla="*/ 0 w 5740"/>
                  <a:gd name="T5" fmla="*/ 24 h 24"/>
                  <a:gd name="T6" fmla="*/ 5740 w 5740"/>
                  <a:gd name="T7" fmla="*/ 24 h 24"/>
                  <a:gd name="T8" fmla="*/ 5740 w 5740"/>
                  <a:gd name="T9" fmla="*/ 0 h 24"/>
                  <a:gd name="T10" fmla="*/ 5740 w 5740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37915" name="Freeform 27"/>
              <p:cNvSpPr>
                <a:spLocks/>
              </p:cNvSpPr>
              <p:nvPr userDrawn="1"/>
            </p:nvSpPr>
            <p:spPr bwMode="hidden">
              <a:xfrm>
                <a:off x="0" y="727"/>
                <a:ext cx="5758" cy="18"/>
              </a:xfrm>
              <a:custGeom>
                <a:avLst/>
                <a:gdLst>
                  <a:gd name="T0" fmla="*/ 5740 w 5740"/>
                  <a:gd name="T1" fmla="*/ 0 h 18"/>
                  <a:gd name="T2" fmla="*/ 0 w 5740"/>
                  <a:gd name="T3" fmla="*/ 0 h 18"/>
                  <a:gd name="T4" fmla="*/ 0 w 5740"/>
                  <a:gd name="T5" fmla="*/ 18 h 18"/>
                  <a:gd name="T6" fmla="*/ 5740 w 5740"/>
                  <a:gd name="T7" fmla="*/ 18 h 18"/>
                  <a:gd name="T8" fmla="*/ 5740 w 5740"/>
                  <a:gd name="T9" fmla="*/ 0 h 18"/>
                  <a:gd name="T10" fmla="*/ 5740 w 5740"/>
                  <a:gd name="T11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37916" name="Freeform 28"/>
              <p:cNvSpPr>
                <a:spLocks/>
              </p:cNvSpPr>
              <p:nvPr userDrawn="1"/>
            </p:nvSpPr>
            <p:spPr bwMode="hidden">
              <a:xfrm>
                <a:off x="0" y="841"/>
                <a:ext cx="5758" cy="18"/>
              </a:xfrm>
              <a:custGeom>
                <a:avLst/>
                <a:gdLst>
                  <a:gd name="T0" fmla="*/ 5740 w 5740"/>
                  <a:gd name="T1" fmla="*/ 0 h 18"/>
                  <a:gd name="T2" fmla="*/ 0 w 5740"/>
                  <a:gd name="T3" fmla="*/ 0 h 18"/>
                  <a:gd name="T4" fmla="*/ 0 w 5740"/>
                  <a:gd name="T5" fmla="*/ 18 h 18"/>
                  <a:gd name="T6" fmla="*/ 5740 w 5740"/>
                  <a:gd name="T7" fmla="*/ 18 h 18"/>
                  <a:gd name="T8" fmla="*/ 5740 w 5740"/>
                  <a:gd name="T9" fmla="*/ 0 h 18"/>
                  <a:gd name="T10" fmla="*/ 5740 w 5740"/>
                  <a:gd name="T11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37917" name="Freeform 29"/>
              <p:cNvSpPr>
                <a:spLocks/>
              </p:cNvSpPr>
              <p:nvPr userDrawn="1"/>
            </p:nvSpPr>
            <p:spPr bwMode="hidden">
              <a:xfrm>
                <a:off x="0" y="943"/>
                <a:ext cx="5758" cy="18"/>
              </a:xfrm>
              <a:custGeom>
                <a:avLst/>
                <a:gdLst>
                  <a:gd name="T0" fmla="*/ 5740 w 5740"/>
                  <a:gd name="T1" fmla="*/ 0 h 18"/>
                  <a:gd name="T2" fmla="*/ 0 w 5740"/>
                  <a:gd name="T3" fmla="*/ 0 h 18"/>
                  <a:gd name="T4" fmla="*/ 0 w 5740"/>
                  <a:gd name="T5" fmla="*/ 18 h 18"/>
                  <a:gd name="T6" fmla="*/ 5740 w 5740"/>
                  <a:gd name="T7" fmla="*/ 18 h 18"/>
                  <a:gd name="T8" fmla="*/ 5740 w 5740"/>
                  <a:gd name="T9" fmla="*/ 0 h 18"/>
                  <a:gd name="T10" fmla="*/ 5740 w 5740"/>
                  <a:gd name="T11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grpSp>
            <p:nvGrpSpPr>
              <p:cNvPr id="37918" name="Group 30"/>
              <p:cNvGrpSpPr>
                <a:grpSpLocks/>
              </p:cNvGrpSpPr>
              <p:nvPr userDrawn="1"/>
            </p:nvGrpSpPr>
            <p:grpSpPr bwMode="auto">
              <a:xfrm>
                <a:off x="0" y="0"/>
                <a:ext cx="5758" cy="1045"/>
                <a:chOff x="0" y="0"/>
                <a:chExt cx="5758" cy="1045"/>
              </a:xfrm>
            </p:grpSpPr>
            <p:sp>
              <p:nvSpPr>
                <p:cNvPr id="37919" name="Freeform 31"/>
                <p:cNvSpPr>
                  <a:spLocks/>
                </p:cNvSpPr>
                <p:nvPr/>
              </p:nvSpPr>
              <p:spPr bwMode="hidden">
                <a:xfrm>
                  <a:off x="2849" y="0"/>
                  <a:ext cx="42" cy="1045"/>
                </a:xfrm>
                <a:custGeom>
                  <a:avLst/>
                  <a:gdLst>
                    <a:gd name="T0" fmla="*/ 18 w 42"/>
                    <a:gd name="T1" fmla="*/ 1043 h 1043"/>
                    <a:gd name="T2" fmla="*/ 42 w 42"/>
                    <a:gd name="T3" fmla="*/ 1043 h 1043"/>
                    <a:gd name="T4" fmla="*/ 42 w 42"/>
                    <a:gd name="T5" fmla="*/ 0 h 1043"/>
                    <a:gd name="T6" fmla="*/ 0 w 42"/>
                    <a:gd name="T7" fmla="*/ 0 h 1043"/>
                    <a:gd name="T8" fmla="*/ 0 w 42"/>
                    <a:gd name="T9" fmla="*/ 1043 h 1043"/>
                    <a:gd name="T10" fmla="*/ 18 w 42"/>
                    <a:gd name="T11" fmla="*/ 1043 h 1043"/>
                    <a:gd name="T12" fmla="*/ 18 w 42"/>
                    <a:gd name="T13" fmla="*/ 1043 h 10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2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42" y="0"/>
                      </a:lnTo>
                      <a:lnTo>
                        <a:pt x="0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bg-BG" dirty="0"/>
                </a:p>
              </p:txBody>
            </p:sp>
            <p:sp>
              <p:nvSpPr>
                <p:cNvPr id="37920" name="Freeform 32"/>
                <p:cNvSpPr>
                  <a:spLocks/>
                </p:cNvSpPr>
                <p:nvPr/>
              </p:nvSpPr>
              <p:spPr bwMode="hidden">
                <a:xfrm>
                  <a:off x="2400" y="0"/>
                  <a:ext cx="155" cy="1045"/>
                </a:xfrm>
                <a:custGeom>
                  <a:avLst/>
                  <a:gdLst>
                    <a:gd name="T0" fmla="*/ 131 w 155"/>
                    <a:gd name="T1" fmla="*/ 1043 h 1043"/>
                    <a:gd name="T2" fmla="*/ 155 w 155"/>
                    <a:gd name="T3" fmla="*/ 1043 h 1043"/>
                    <a:gd name="T4" fmla="*/ 42 w 155"/>
                    <a:gd name="T5" fmla="*/ 0 h 1043"/>
                    <a:gd name="T6" fmla="*/ 0 w 155"/>
                    <a:gd name="T7" fmla="*/ 0 h 1043"/>
                    <a:gd name="T8" fmla="*/ 113 w 155"/>
                    <a:gd name="T9" fmla="*/ 1043 h 1043"/>
                    <a:gd name="T10" fmla="*/ 131 w 155"/>
                    <a:gd name="T11" fmla="*/ 1043 h 1043"/>
                    <a:gd name="T12" fmla="*/ 131 w 155"/>
                    <a:gd name="T13" fmla="*/ 1043 h 10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55" h="1043">
                      <a:moveTo>
                        <a:pt x="131" y="1043"/>
                      </a:moveTo>
                      <a:lnTo>
                        <a:pt x="155" y="1043"/>
                      </a:lnTo>
                      <a:lnTo>
                        <a:pt x="42" y="0"/>
                      </a:lnTo>
                      <a:lnTo>
                        <a:pt x="0" y="0"/>
                      </a:lnTo>
                      <a:lnTo>
                        <a:pt x="113" y="1043"/>
                      </a:lnTo>
                      <a:lnTo>
                        <a:pt x="131" y="1043"/>
                      </a:lnTo>
                      <a:lnTo>
                        <a:pt x="131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bg-BG" dirty="0"/>
                </a:p>
              </p:txBody>
            </p:sp>
            <p:sp>
              <p:nvSpPr>
                <p:cNvPr id="37921" name="Freeform 33"/>
                <p:cNvSpPr>
                  <a:spLocks/>
                </p:cNvSpPr>
                <p:nvPr/>
              </p:nvSpPr>
              <p:spPr bwMode="hidden">
                <a:xfrm>
                  <a:off x="1967" y="0"/>
                  <a:ext cx="240" cy="1045"/>
                </a:xfrm>
                <a:custGeom>
                  <a:avLst/>
                  <a:gdLst>
                    <a:gd name="T0" fmla="*/ 221 w 239"/>
                    <a:gd name="T1" fmla="*/ 1043 h 1043"/>
                    <a:gd name="T2" fmla="*/ 239 w 239"/>
                    <a:gd name="T3" fmla="*/ 1043 h 1043"/>
                    <a:gd name="T4" fmla="*/ 36 w 239"/>
                    <a:gd name="T5" fmla="*/ 0 h 1043"/>
                    <a:gd name="T6" fmla="*/ 0 w 239"/>
                    <a:gd name="T7" fmla="*/ 0 h 1043"/>
                    <a:gd name="T8" fmla="*/ 203 w 239"/>
                    <a:gd name="T9" fmla="*/ 1043 h 1043"/>
                    <a:gd name="T10" fmla="*/ 221 w 239"/>
                    <a:gd name="T11" fmla="*/ 1043 h 1043"/>
                    <a:gd name="T12" fmla="*/ 221 w 239"/>
                    <a:gd name="T13" fmla="*/ 1043 h 10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39" h="1043">
                      <a:moveTo>
                        <a:pt x="221" y="1043"/>
                      </a:moveTo>
                      <a:lnTo>
                        <a:pt x="239" y="1043"/>
                      </a:lnTo>
                      <a:lnTo>
                        <a:pt x="36" y="0"/>
                      </a:lnTo>
                      <a:lnTo>
                        <a:pt x="0" y="0"/>
                      </a:lnTo>
                      <a:lnTo>
                        <a:pt x="203" y="1043"/>
                      </a:lnTo>
                      <a:lnTo>
                        <a:pt x="221" y="1043"/>
                      </a:lnTo>
                      <a:lnTo>
                        <a:pt x="221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bg-BG" dirty="0"/>
                </a:p>
              </p:txBody>
            </p:sp>
            <p:sp>
              <p:nvSpPr>
                <p:cNvPr id="37922" name="Freeform 34"/>
                <p:cNvSpPr>
                  <a:spLocks/>
                </p:cNvSpPr>
                <p:nvPr/>
              </p:nvSpPr>
              <p:spPr bwMode="hidden">
                <a:xfrm>
                  <a:off x="1554" y="0"/>
                  <a:ext cx="353" cy="1045"/>
                </a:xfrm>
                <a:custGeom>
                  <a:avLst/>
                  <a:gdLst>
                    <a:gd name="T0" fmla="*/ 334 w 352"/>
                    <a:gd name="T1" fmla="*/ 1043 h 1043"/>
                    <a:gd name="T2" fmla="*/ 352 w 352"/>
                    <a:gd name="T3" fmla="*/ 1043 h 1043"/>
                    <a:gd name="T4" fmla="*/ 41 w 352"/>
                    <a:gd name="T5" fmla="*/ 0 h 1043"/>
                    <a:gd name="T6" fmla="*/ 0 w 352"/>
                    <a:gd name="T7" fmla="*/ 0 h 1043"/>
                    <a:gd name="T8" fmla="*/ 311 w 352"/>
                    <a:gd name="T9" fmla="*/ 1043 h 1043"/>
                    <a:gd name="T10" fmla="*/ 334 w 352"/>
                    <a:gd name="T11" fmla="*/ 1043 h 1043"/>
                    <a:gd name="T12" fmla="*/ 334 w 352"/>
                    <a:gd name="T13" fmla="*/ 1043 h 10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52" h="1043">
                      <a:moveTo>
                        <a:pt x="334" y="1043"/>
                      </a:moveTo>
                      <a:lnTo>
                        <a:pt x="352" y="1043"/>
                      </a:lnTo>
                      <a:lnTo>
                        <a:pt x="41" y="0"/>
                      </a:lnTo>
                      <a:lnTo>
                        <a:pt x="0" y="0"/>
                      </a:lnTo>
                      <a:lnTo>
                        <a:pt x="311" y="1043"/>
                      </a:lnTo>
                      <a:lnTo>
                        <a:pt x="334" y="1043"/>
                      </a:lnTo>
                      <a:lnTo>
                        <a:pt x="334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bg-BG" dirty="0"/>
                </a:p>
              </p:txBody>
            </p:sp>
            <p:sp>
              <p:nvSpPr>
                <p:cNvPr id="37923" name="Freeform 35"/>
                <p:cNvSpPr>
                  <a:spLocks/>
                </p:cNvSpPr>
                <p:nvPr/>
              </p:nvSpPr>
              <p:spPr bwMode="hidden">
                <a:xfrm>
                  <a:off x="1134" y="0"/>
                  <a:ext cx="450" cy="1045"/>
                </a:xfrm>
                <a:custGeom>
                  <a:avLst/>
                  <a:gdLst>
                    <a:gd name="T0" fmla="*/ 425 w 449"/>
                    <a:gd name="T1" fmla="*/ 1043 h 1043"/>
                    <a:gd name="T2" fmla="*/ 449 w 449"/>
                    <a:gd name="T3" fmla="*/ 1043 h 1043"/>
                    <a:gd name="T4" fmla="*/ 42 w 449"/>
                    <a:gd name="T5" fmla="*/ 0 h 1043"/>
                    <a:gd name="T6" fmla="*/ 0 w 449"/>
                    <a:gd name="T7" fmla="*/ 0 h 1043"/>
                    <a:gd name="T8" fmla="*/ 407 w 449"/>
                    <a:gd name="T9" fmla="*/ 1043 h 1043"/>
                    <a:gd name="T10" fmla="*/ 425 w 449"/>
                    <a:gd name="T11" fmla="*/ 1043 h 1043"/>
                    <a:gd name="T12" fmla="*/ 425 w 449"/>
                    <a:gd name="T13" fmla="*/ 1043 h 10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49" h="1043">
                      <a:moveTo>
                        <a:pt x="425" y="1043"/>
                      </a:moveTo>
                      <a:lnTo>
                        <a:pt x="449" y="1043"/>
                      </a:lnTo>
                      <a:lnTo>
                        <a:pt x="42" y="0"/>
                      </a:lnTo>
                      <a:lnTo>
                        <a:pt x="0" y="0"/>
                      </a:lnTo>
                      <a:lnTo>
                        <a:pt x="407" y="1043"/>
                      </a:lnTo>
                      <a:lnTo>
                        <a:pt x="425" y="1043"/>
                      </a:lnTo>
                      <a:lnTo>
                        <a:pt x="425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bg-BG" dirty="0"/>
                </a:p>
              </p:txBody>
            </p:sp>
            <p:sp>
              <p:nvSpPr>
                <p:cNvPr id="37924" name="Freeform 36"/>
                <p:cNvSpPr>
                  <a:spLocks/>
                </p:cNvSpPr>
                <p:nvPr/>
              </p:nvSpPr>
              <p:spPr bwMode="hidden">
                <a:xfrm>
                  <a:off x="714" y="0"/>
                  <a:ext cx="540" cy="1045"/>
                </a:xfrm>
                <a:custGeom>
                  <a:avLst/>
                  <a:gdLst>
                    <a:gd name="T0" fmla="*/ 520 w 538"/>
                    <a:gd name="T1" fmla="*/ 1043 h 1043"/>
                    <a:gd name="T2" fmla="*/ 538 w 538"/>
                    <a:gd name="T3" fmla="*/ 1043 h 1043"/>
                    <a:gd name="T4" fmla="*/ 41 w 538"/>
                    <a:gd name="T5" fmla="*/ 0 h 1043"/>
                    <a:gd name="T6" fmla="*/ 0 w 538"/>
                    <a:gd name="T7" fmla="*/ 0 h 1043"/>
                    <a:gd name="T8" fmla="*/ 496 w 538"/>
                    <a:gd name="T9" fmla="*/ 1043 h 1043"/>
                    <a:gd name="T10" fmla="*/ 520 w 538"/>
                    <a:gd name="T11" fmla="*/ 1043 h 1043"/>
                    <a:gd name="T12" fmla="*/ 520 w 538"/>
                    <a:gd name="T13" fmla="*/ 1043 h 10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38" h="1043">
                      <a:moveTo>
                        <a:pt x="520" y="1043"/>
                      </a:moveTo>
                      <a:lnTo>
                        <a:pt x="538" y="1043"/>
                      </a:lnTo>
                      <a:lnTo>
                        <a:pt x="41" y="0"/>
                      </a:lnTo>
                      <a:lnTo>
                        <a:pt x="0" y="0"/>
                      </a:lnTo>
                      <a:lnTo>
                        <a:pt x="496" y="1043"/>
                      </a:lnTo>
                      <a:lnTo>
                        <a:pt x="520" y="1043"/>
                      </a:lnTo>
                      <a:lnTo>
                        <a:pt x="520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bg-BG" dirty="0"/>
                </a:p>
              </p:txBody>
            </p:sp>
            <p:sp>
              <p:nvSpPr>
                <p:cNvPr id="37925" name="Freeform 37"/>
                <p:cNvSpPr>
                  <a:spLocks/>
                </p:cNvSpPr>
                <p:nvPr/>
              </p:nvSpPr>
              <p:spPr bwMode="hidden">
                <a:xfrm>
                  <a:off x="306" y="0"/>
                  <a:ext cx="642" cy="1045"/>
                </a:xfrm>
                <a:custGeom>
                  <a:avLst/>
                  <a:gdLst>
                    <a:gd name="T0" fmla="*/ 622 w 640"/>
                    <a:gd name="T1" fmla="*/ 1043 h 1043"/>
                    <a:gd name="T2" fmla="*/ 640 w 640"/>
                    <a:gd name="T3" fmla="*/ 1043 h 1043"/>
                    <a:gd name="T4" fmla="*/ 48 w 640"/>
                    <a:gd name="T5" fmla="*/ 0 h 1043"/>
                    <a:gd name="T6" fmla="*/ 0 w 640"/>
                    <a:gd name="T7" fmla="*/ 0 h 1043"/>
                    <a:gd name="T8" fmla="*/ 598 w 640"/>
                    <a:gd name="T9" fmla="*/ 1043 h 1043"/>
                    <a:gd name="T10" fmla="*/ 622 w 640"/>
                    <a:gd name="T11" fmla="*/ 1043 h 1043"/>
                    <a:gd name="T12" fmla="*/ 622 w 640"/>
                    <a:gd name="T13" fmla="*/ 1043 h 10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40" h="1043">
                      <a:moveTo>
                        <a:pt x="622" y="1043"/>
                      </a:moveTo>
                      <a:lnTo>
                        <a:pt x="640" y="1043"/>
                      </a:lnTo>
                      <a:lnTo>
                        <a:pt x="48" y="0"/>
                      </a:lnTo>
                      <a:lnTo>
                        <a:pt x="0" y="0"/>
                      </a:lnTo>
                      <a:lnTo>
                        <a:pt x="598" y="1043"/>
                      </a:lnTo>
                      <a:lnTo>
                        <a:pt x="622" y="1043"/>
                      </a:lnTo>
                      <a:lnTo>
                        <a:pt x="622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bg-BG" dirty="0"/>
                </a:p>
              </p:txBody>
            </p:sp>
            <p:sp>
              <p:nvSpPr>
                <p:cNvPr id="37926" name="Freeform 38"/>
                <p:cNvSpPr>
                  <a:spLocks/>
                </p:cNvSpPr>
                <p:nvPr/>
              </p:nvSpPr>
              <p:spPr bwMode="hidden">
                <a:xfrm>
                  <a:off x="0" y="108"/>
                  <a:ext cx="630" cy="937"/>
                </a:xfrm>
                <a:custGeom>
                  <a:avLst/>
                  <a:gdLst>
                    <a:gd name="T0" fmla="*/ 604 w 628"/>
                    <a:gd name="T1" fmla="*/ 935 h 935"/>
                    <a:gd name="T2" fmla="*/ 628 w 628"/>
                    <a:gd name="T3" fmla="*/ 935 h 935"/>
                    <a:gd name="T4" fmla="*/ 0 w 628"/>
                    <a:gd name="T5" fmla="*/ 0 h 935"/>
                    <a:gd name="T6" fmla="*/ 0 w 628"/>
                    <a:gd name="T7" fmla="*/ 66 h 935"/>
                    <a:gd name="T8" fmla="*/ 580 w 628"/>
                    <a:gd name="T9" fmla="*/ 935 h 935"/>
                    <a:gd name="T10" fmla="*/ 604 w 628"/>
                    <a:gd name="T11" fmla="*/ 935 h 935"/>
                    <a:gd name="T12" fmla="*/ 604 w 628"/>
                    <a:gd name="T13" fmla="*/ 935 h 9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28" h="935">
                      <a:moveTo>
                        <a:pt x="604" y="935"/>
                      </a:moveTo>
                      <a:lnTo>
                        <a:pt x="628" y="935"/>
                      </a:lnTo>
                      <a:lnTo>
                        <a:pt x="0" y="0"/>
                      </a:lnTo>
                      <a:lnTo>
                        <a:pt x="0" y="66"/>
                      </a:lnTo>
                      <a:lnTo>
                        <a:pt x="580" y="935"/>
                      </a:lnTo>
                      <a:lnTo>
                        <a:pt x="604" y="935"/>
                      </a:lnTo>
                      <a:lnTo>
                        <a:pt x="604" y="935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bg-BG" dirty="0"/>
                </a:p>
              </p:txBody>
            </p:sp>
            <p:sp>
              <p:nvSpPr>
                <p:cNvPr id="37927" name="Freeform 39"/>
                <p:cNvSpPr>
                  <a:spLocks/>
                </p:cNvSpPr>
                <p:nvPr/>
              </p:nvSpPr>
              <p:spPr bwMode="hidden">
                <a:xfrm>
                  <a:off x="3191" y="0"/>
                  <a:ext cx="155" cy="1045"/>
                </a:xfrm>
                <a:custGeom>
                  <a:avLst/>
                  <a:gdLst>
                    <a:gd name="T0" fmla="*/ 18 w 155"/>
                    <a:gd name="T1" fmla="*/ 1043 h 1043"/>
                    <a:gd name="T2" fmla="*/ 42 w 155"/>
                    <a:gd name="T3" fmla="*/ 1043 h 1043"/>
                    <a:gd name="T4" fmla="*/ 155 w 155"/>
                    <a:gd name="T5" fmla="*/ 0 h 1043"/>
                    <a:gd name="T6" fmla="*/ 114 w 155"/>
                    <a:gd name="T7" fmla="*/ 0 h 1043"/>
                    <a:gd name="T8" fmla="*/ 0 w 155"/>
                    <a:gd name="T9" fmla="*/ 1043 h 1043"/>
                    <a:gd name="T10" fmla="*/ 18 w 155"/>
                    <a:gd name="T11" fmla="*/ 1043 h 1043"/>
                    <a:gd name="T12" fmla="*/ 18 w 155"/>
                    <a:gd name="T13" fmla="*/ 1043 h 10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55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155" y="0"/>
                      </a:lnTo>
                      <a:lnTo>
                        <a:pt x="114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bg-BG" dirty="0"/>
                </a:p>
              </p:txBody>
            </p:sp>
            <p:sp>
              <p:nvSpPr>
                <p:cNvPr id="37928" name="Freeform 40"/>
                <p:cNvSpPr>
                  <a:spLocks/>
                </p:cNvSpPr>
                <p:nvPr/>
              </p:nvSpPr>
              <p:spPr bwMode="hidden">
                <a:xfrm>
                  <a:off x="3533" y="0"/>
                  <a:ext cx="240" cy="1045"/>
                </a:xfrm>
                <a:custGeom>
                  <a:avLst/>
                  <a:gdLst>
                    <a:gd name="T0" fmla="*/ 18 w 239"/>
                    <a:gd name="T1" fmla="*/ 1043 h 1043"/>
                    <a:gd name="T2" fmla="*/ 36 w 239"/>
                    <a:gd name="T3" fmla="*/ 1043 h 1043"/>
                    <a:gd name="T4" fmla="*/ 239 w 239"/>
                    <a:gd name="T5" fmla="*/ 0 h 1043"/>
                    <a:gd name="T6" fmla="*/ 203 w 239"/>
                    <a:gd name="T7" fmla="*/ 0 h 1043"/>
                    <a:gd name="T8" fmla="*/ 0 w 239"/>
                    <a:gd name="T9" fmla="*/ 1043 h 1043"/>
                    <a:gd name="T10" fmla="*/ 18 w 239"/>
                    <a:gd name="T11" fmla="*/ 1043 h 1043"/>
                    <a:gd name="T12" fmla="*/ 18 w 239"/>
                    <a:gd name="T13" fmla="*/ 1043 h 10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39" h="1043">
                      <a:moveTo>
                        <a:pt x="18" y="1043"/>
                      </a:moveTo>
                      <a:lnTo>
                        <a:pt x="36" y="1043"/>
                      </a:lnTo>
                      <a:lnTo>
                        <a:pt x="239" y="0"/>
                      </a:lnTo>
                      <a:lnTo>
                        <a:pt x="203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bg-BG" dirty="0"/>
                </a:p>
              </p:txBody>
            </p:sp>
            <p:sp>
              <p:nvSpPr>
                <p:cNvPr id="37929" name="Freeform 41"/>
                <p:cNvSpPr>
                  <a:spLocks/>
                </p:cNvSpPr>
                <p:nvPr/>
              </p:nvSpPr>
              <p:spPr bwMode="hidden">
                <a:xfrm>
                  <a:off x="3821" y="0"/>
                  <a:ext cx="359" cy="1045"/>
                </a:xfrm>
                <a:custGeom>
                  <a:avLst/>
                  <a:gdLst>
                    <a:gd name="T0" fmla="*/ 24 w 358"/>
                    <a:gd name="T1" fmla="*/ 1043 h 1043"/>
                    <a:gd name="T2" fmla="*/ 42 w 358"/>
                    <a:gd name="T3" fmla="*/ 1043 h 1043"/>
                    <a:gd name="T4" fmla="*/ 358 w 358"/>
                    <a:gd name="T5" fmla="*/ 0 h 1043"/>
                    <a:gd name="T6" fmla="*/ 317 w 358"/>
                    <a:gd name="T7" fmla="*/ 0 h 1043"/>
                    <a:gd name="T8" fmla="*/ 0 w 358"/>
                    <a:gd name="T9" fmla="*/ 1043 h 1043"/>
                    <a:gd name="T10" fmla="*/ 24 w 358"/>
                    <a:gd name="T11" fmla="*/ 1043 h 1043"/>
                    <a:gd name="T12" fmla="*/ 24 w 358"/>
                    <a:gd name="T13" fmla="*/ 1043 h 10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58" h="1043">
                      <a:moveTo>
                        <a:pt x="24" y="1043"/>
                      </a:moveTo>
                      <a:lnTo>
                        <a:pt x="42" y="1043"/>
                      </a:lnTo>
                      <a:lnTo>
                        <a:pt x="358" y="0"/>
                      </a:lnTo>
                      <a:lnTo>
                        <a:pt x="317" y="0"/>
                      </a:lnTo>
                      <a:lnTo>
                        <a:pt x="0" y="1043"/>
                      </a:lnTo>
                      <a:lnTo>
                        <a:pt x="24" y="1043"/>
                      </a:lnTo>
                      <a:lnTo>
                        <a:pt x="24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bg-BG" dirty="0"/>
                </a:p>
              </p:txBody>
            </p:sp>
            <p:sp>
              <p:nvSpPr>
                <p:cNvPr id="37930" name="Freeform 42"/>
                <p:cNvSpPr>
                  <a:spLocks/>
                </p:cNvSpPr>
                <p:nvPr/>
              </p:nvSpPr>
              <p:spPr bwMode="hidden">
                <a:xfrm>
                  <a:off x="4139" y="0"/>
                  <a:ext cx="449" cy="1045"/>
                </a:xfrm>
                <a:custGeom>
                  <a:avLst/>
                  <a:gdLst>
                    <a:gd name="T0" fmla="*/ 18 w 448"/>
                    <a:gd name="T1" fmla="*/ 1043 h 1043"/>
                    <a:gd name="T2" fmla="*/ 41 w 448"/>
                    <a:gd name="T3" fmla="*/ 1043 h 1043"/>
                    <a:gd name="T4" fmla="*/ 448 w 448"/>
                    <a:gd name="T5" fmla="*/ 0 h 1043"/>
                    <a:gd name="T6" fmla="*/ 406 w 448"/>
                    <a:gd name="T7" fmla="*/ 0 h 1043"/>
                    <a:gd name="T8" fmla="*/ 0 w 448"/>
                    <a:gd name="T9" fmla="*/ 1043 h 1043"/>
                    <a:gd name="T10" fmla="*/ 18 w 448"/>
                    <a:gd name="T11" fmla="*/ 1043 h 1043"/>
                    <a:gd name="T12" fmla="*/ 18 w 448"/>
                    <a:gd name="T13" fmla="*/ 1043 h 10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48" h="1043">
                      <a:moveTo>
                        <a:pt x="18" y="1043"/>
                      </a:moveTo>
                      <a:lnTo>
                        <a:pt x="41" y="1043"/>
                      </a:lnTo>
                      <a:lnTo>
                        <a:pt x="448" y="0"/>
                      </a:lnTo>
                      <a:lnTo>
                        <a:pt x="406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bg-BG" dirty="0"/>
                </a:p>
              </p:txBody>
            </p:sp>
            <p:sp>
              <p:nvSpPr>
                <p:cNvPr id="37931" name="Freeform 43"/>
                <p:cNvSpPr>
                  <a:spLocks/>
                </p:cNvSpPr>
                <p:nvPr/>
              </p:nvSpPr>
              <p:spPr bwMode="hidden">
                <a:xfrm>
                  <a:off x="4480" y="0"/>
                  <a:ext cx="541" cy="1045"/>
                </a:xfrm>
                <a:custGeom>
                  <a:avLst/>
                  <a:gdLst>
                    <a:gd name="T0" fmla="*/ 18 w 539"/>
                    <a:gd name="T1" fmla="*/ 1043 h 1043"/>
                    <a:gd name="T2" fmla="*/ 42 w 539"/>
                    <a:gd name="T3" fmla="*/ 1043 h 1043"/>
                    <a:gd name="T4" fmla="*/ 539 w 539"/>
                    <a:gd name="T5" fmla="*/ 0 h 1043"/>
                    <a:gd name="T6" fmla="*/ 497 w 539"/>
                    <a:gd name="T7" fmla="*/ 0 h 1043"/>
                    <a:gd name="T8" fmla="*/ 0 w 539"/>
                    <a:gd name="T9" fmla="*/ 1043 h 1043"/>
                    <a:gd name="T10" fmla="*/ 18 w 539"/>
                    <a:gd name="T11" fmla="*/ 1043 h 1043"/>
                    <a:gd name="T12" fmla="*/ 18 w 539"/>
                    <a:gd name="T13" fmla="*/ 1043 h 10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39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539" y="0"/>
                      </a:lnTo>
                      <a:lnTo>
                        <a:pt x="497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bg-BG" dirty="0"/>
                </a:p>
              </p:txBody>
            </p:sp>
            <p:sp>
              <p:nvSpPr>
                <p:cNvPr id="37932" name="Freeform 44"/>
                <p:cNvSpPr>
                  <a:spLocks/>
                </p:cNvSpPr>
                <p:nvPr/>
              </p:nvSpPr>
              <p:spPr bwMode="hidden">
                <a:xfrm>
                  <a:off x="4768" y="0"/>
                  <a:ext cx="642" cy="1045"/>
                </a:xfrm>
                <a:custGeom>
                  <a:avLst/>
                  <a:gdLst>
                    <a:gd name="T0" fmla="*/ 18 w 640"/>
                    <a:gd name="T1" fmla="*/ 1043 h 1043"/>
                    <a:gd name="T2" fmla="*/ 42 w 640"/>
                    <a:gd name="T3" fmla="*/ 1043 h 1043"/>
                    <a:gd name="T4" fmla="*/ 640 w 640"/>
                    <a:gd name="T5" fmla="*/ 0 h 1043"/>
                    <a:gd name="T6" fmla="*/ 592 w 640"/>
                    <a:gd name="T7" fmla="*/ 0 h 1043"/>
                    <a:gd name="T8" fmla="*/ 0 w 640"/>
                    <a:gd name="T9" fmla="*/ 1043 h 1043"/>
                    <a:gd name="T10" fmla="*/ 18 w 640"/>
                    <a:gd name="T11" fmla="*/ 1043 h 1043"/>
                    <a:gd name="T12" fmla="*/ 18 w 640"/>
                    <a:gd name="T13" fmla="*/ 1043 h 10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40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640" y="0"/>
                      </a:lnTo>
                      <a:lnTo>
                        <a:pt x="592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bg-BG" dirty="0"/>
                </a:p>
              </p:txBody>
            </p:sp>
            <p:sp>
              <p:nvSpPr>
                <p:cNvPr id="37933" name="Freeform 45"/>
                <p:cNvSpPr>
                  <a:spLocks/>
                </p:cNvSpPr>
                <p:nvPr/>
              </p:nvSpPr>
              <p:spPr bwMode="hidden">
                <a:xfrm>
                  <a:off x="5086" y="48"/>
                  <a:ext cx="672" cy="997"/>
                </a:xfrm>
                <a:custGeom>
                  <a:avLst/>
                  <a:gdLst>
                    <a:gd name="T0" fmla="*/ 24 w 670"/>
                    <a:gd name="T1" fmla="*/ 995 h 995"/>
                    <a:gd name="T2" fmla="*/ 48 w 670"/>
                    <a:gd name="T3" fmla="*/ 995 h 995"/>
                    <a:gd name="T4" fmla="*/ 670 w 670"/>
                    <a:gd name="T5" fmla="*/ 72 h 995"/>
                    <a:gd name="T6" fmla="*/ 670 w 670"/>
                    <a:gd name="T7" fmla="*/ 0 h 995"/>
                    <a:gd name="T8" fmla="*/ 0 w 670"/>
                    <a:gd name="T9" fmla="*/ 995 h 995"/>
                    <a:gd name="T10" fmla="*/ 24 w 670"/>
                    <a:gd name="T11" fmla="*/ 995 h 995"/>
                    <a:gd name="T12" fmla="*/ 24 w 670"/>
                    <a:gd name="T13" fmla="*/ 995 h 99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70" h="995">
                      <a:moveTo>
                        <a:pt x="24" y="995"/>
                      </a:moveTo>
                      <a:lnTo>
                        <a:pt x="48" y="995"/>
                      </a:lnTo>
                      <a:lnTo>
                        <a:pt x="670" y="72"/>
                      </a:lnTo>
                      <a:lnTo>
                        <a:pt x="670" y="0"/>
                      </a:lnTo>
                      <a:lnTo>
                        <a:pt x="0" y="995"/>
                      </a:lnTo>
                      <a:lnTo>
                        <a:pt x="24" y="995"/>
                      </a:lnTo>
                      <a:lnTo>
                        <a:pt x="24" y="995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bg-BG" dirty="0"/>
                </a:p>
              </p:txBody>
            </p:sp>
          </p:grpSp>
          <p:grpSp>
            <p:nvGrpSpPr>
              <p:cNvPr id="37934" name="Group 46"/>
              <p:cNvGrpSpPr>
                <a:grpSpLocks/>
              </p:cNvGrpSpPr>
              <p:nvPr userDrawn="1"/>
            </p:nvGrpSpPr>
            <p:grpSpPr bwMode="auto">
              <a:xfrm>
                <a:off x="0" y="558"/>
                <a:ext cx="5758" cy="487"/>
                <a:chOff x="0" y="558"/>
                <a:chExt cx="5758" cy="487"/>
              </a:xfrm>
            </p:grpSpPr>
            <p:sp>
              <p:nvSpPr>
                <p:cNvPr id="37935" name="Freeform 47"/>
                <p:cNvSpPr>
                  <a:spLocks/>
                </p:cNvSpPr>
                <p:nvPr/>
              </p:nvSpPr>
              <p:spPr bwMode="hidden">
                <a:xfrm>
                  <a:off x="0" y="618"/>
                  <a:ext cx="306" cy="427"/>
                </a:xfrm>
                <a:custGeom>
                  <a:avLst/>
                  <a:gdLst>
                    <a:gd name="T0" fmla="*/ 281 w 305"/>
                    <a:gd name="T1" fmla="*/ 426 h 426"/>
                    <a:gd name="T2" fmla="*/ 305 w 305"/>
                    <a:gd name="T3" fmla="*/ 426 h 426"/>
                    <a:gd name="T4" fmla="*/ 0 w 305"/>
                    <a:gd name="T5" fmla="*/ 0 h 426"/>
                    <a:gd name="T6" fmla="*/ 0 w 305"/>
                    <a:gd name="T7" fmla="*/ 66 h 426"/>
                    <a:gd name="T8" fmla="*/ 251 w 305"/>
                    <a:gd name="T9" fmla="*/ 426 h 426"/>
                    <a:gd name="T10" fmla="*/ 281 w 305"/>
                    <a:gd name="T11" fmla="*/ 426 h 426"/>
                    <a:gd name="T12" fmla="*/ 281 w 305"/>
                    <a:gd name="T13" fmla="*/ 426 h 4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05" h="426">
                      <a:moveTo>
                        <a:pt x="281" y="426"/>
                      </a:moveTo>
                      <a:lnTo>
                        <a:pt x="305" y="426"/>
                      </a:lnTo>
                      <a:lnTo>
                        <a:pt x="0" y="0"/>
                      </a:lnTo>
                      <a:lnTo>
                        <a:pt x="0" y="66"/>
                      </a:lnTo>
                      <a:lnTo>
                        <a:pt x="251" y="426"/>
                      </a:lnTo>
                      <a:lnTo>
                        <a:pt x="281" y="426"/>
                      </a:lnTo>
                      <a:lnTo>
                        <a:pt x="281" y="4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bg-BG" dirty="0"/>
                </a:p>
              </p:txBody>
            </p:sp>
            <p:sp>
              <p:nvSpPr>
                <p:cNvPr id="37936" name="Freeform 48"/>
                <p:cNvSpPr>
                  <a:spLocks/>
                </p:cNvSpPr>
                <p:nvPr/>
              </p:nvSpPr>
              <p:spPr bwMode="hidden">
                <a:xfrm>
                  <a:off x="5410" y="558"/>
                  <a:ext cx="348" cy="487"/>
                </a:xfrm>
                <a:custGeom>
                  <a:avLst/>
                  <a:gdLst>
                    <a:gd name="T0" fmla="*/ 24 w 347"/>
                    <a:gd name="T1" fmla="*/ 486 h 486"/>
                    <a:gd name="T2" fmla="*/ 48 w 347"/>
                    <a:gd name="T3" fmla="*/ 486 h 486"/>
                    <a:gd name="T4" fmla="*/ 347 w 347"/>
                    <a:gd name="T5" fmla="*/ 72 h 486"/>
                    <a:gd name="T6" fmla="*/ 347 w 347"/>
                    <a:gd name="T7" fmla="*/ 0 h 486"/>
                    <a:gd name="T8" fmla="*/ 0 w 347"/>
                    <a:gd name="T9" fmla="*/ 486 h 486"/>
                    <a:gd name="T10" fmla="*/ 24 w 347"/>
                    <a:gd name="T11" fmla="*/ 486 h 486"/>
                    <a:gd name="T12" fmla="*/ 24 w 347"/>
                    <a:gd name="T13" fmla="*/ 486 h 4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47" h="486">
                      <a:moveTo>
                        <a:pt x="24" y="486"/>
                      </a:moveTo>
                      <a:lnTo>
                        <a:pt x="48" y="486"/>
                      </a:lnTo>
                      <a:lnTo>
                        <a:pt x="347" y="72"/>
                      </a:lnTo>
                      <a:lnTo>
                        <a:pt x="347" y="0"/>
                      </a:lnTo>
                      <a:lnTo>
                        <a:pt x="0" y="486"/>
                      </a:lnTo>
                      <a:lnTo>
                        <a:pt x="24" y="486"/>
                      </a:lnTo>
                      <a:lnTo>
                        <a:pt x="24" y="48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bg-BG" dirty="0"/>
                </a:p>
              </p:txBody>
            </p:sp>
          </p:grpSp>
          <p:grpSp>
            <p:nvGrpSpPr>
              <p:cNvPr id="37937" name="Group 49"/>
              <p:cNvGrpSpPr>
                <a:grpSpLocks/>
              </p:cNvGrpSpPr>
              <p:nvPr userDrawn="1"/>
            </p:nvGrpSpPr>
            <p:grpSpPr bwMode="auto">
              <a:xfrm>
                <a:off x="264" y="1039"/>
                <a:ext cx="5200" cy="3280"/>
                <a:chOff x="264" y="1039"/>
                <a:chExt cx="5200" cy="3280"/>
              </a:xfrm>
            </p:grpSpPr>
            <p:sp>
              <p:nvSpPr>
                <p:cNvPr id="37938" name="Freeform 50"/>
                <p:cNvSpPr>
                  <a:spLocks/>
                </p:cNvSpPr>
                <p:nvPr/>
              </p:nvSpPr>
              <p:spPr bwMode="hidden">
                <a:xfrm>
                  <a:off x="2849" y="1039"/>
                  <a:ext cx="42" cy="3280"/>
                </a:xfrm>
                <a:custGeom>
                  <a:avLst/>
                  <a:gdLst>
                    <a:gd name="T0" fmla="*/ 18 w 42"/>
                    <a:gd name="T1" fmla="*/ 0 h 3273"/>
                    <a:gd name="T2" fmla="*/ 0 w 42"/>
                    <a:gd name="T3" fmla="*/ 0 h 3273"/>
                    <a:gd name="T4" fmla="*/ 0 w 42"/>
                    <a:gd name="T5" fmla="*/ 3273 h 3273"/>
                    <a:gd name="T6" fmla="*/ 42 w 42"/>
                    <a:gd name="T7" fmla="*/ 3273 h 3273"/>
                    <a:gd name="T8" fmla="*/ 42 w 42"/>
                    <a:gd name="T9" fmla="*/ 0 h 3273"/>
                    <a:gd name="T10" fmla="*/ 18 w 42"/>
                    <a:gd name="T11" fmla="*/ 0 h 3273"/>
                    <a:gd name="T12" fmla="*/ 18 w 42"/>
                    <a:gd name="T13" fmla="*/ 0 h 32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2" h="3273">
                      <a:moveTo>
                        <a:pt x="18" y="0"/>
                      </a:moveTo>
                      <a:lnTo>
                        <a:pt x="0" y="0"/>
                      </a:lnTo>
                      <a:lnTo>
                        <a:pt x="0" y="3273"/>
                      </a:lnTo>
                      <a:lnTo>
                        <a:pt x="42" y="3273"/>
                      </a:lnTo>
                      <a:lnTo>
                        <a:pt x="42" y="0"/>
                      </a:lnTo>
                      <a:lnTo>
                        <a:pt x="18" y="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bg-BG" dirty="0"/>
                </a:p>
              </p:txBody>
            </p:sp>
            <p:sp>
              <p:nvSpPr>
                <p:cNvPr id="37939" name="Freeform 51"/>
                <p:cNvSpPr>
                  <a:spLocks/>
                </p:cNvSpPr>
                <p:nvPr/>
              </p:nvSpPr>
              <p:spPr bwMode="hidden">
                <a:xfrm>
                  <a:off x="2154" y="1039"/>
                  <a:ext cx="401" cy="3280"/>
                </a:xfrm>
                <a:custGeom>
                  <a:avLst/>
                  <a:gdLst>
                    <a:gd name="T0" fmla="*/ 376 w 400"/>
                    <a:gd name="T1" fmla="*/ 0 h 3273"/>
                    <a:gd name="T2" fmla="*/ 358 w 400"/>
                    <a:gd name="T3" fmla="*/ 0 h 3273"/>
                    <a:gd name="T4" fmla="*/ 0 w 400"/>
                    <a:gd name="T5" fmla="*/ 3273 h 3273"/>
                    <a:gd name="T6" fmla="*/ 41 w 400"/>
                    <a:gd name="T7" fmla="*/ 3273 h 3273"/>
                    <a:gd name="T8" fmla="*/ 400 w 400"/>
                    <a:gd name="T9" fmla="*/ 0 h 3273"/>
                    <a:gd name="T10" fmla="*/ 376 w 400"/>
                    <a:gd name="T11" fmla="*/ 0 h 3273"/>
                    <a:gd name="T12" fmla="*/ 376 w 400"/>
                    <a:gd name="T13" fmla="*/ 0 h 32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00" h="3273">
                      <a:moveTo>
                        <a:pt x="376" y="0"/>
                      </a:moveTo>
                      <a:lnTo>
                        <a:pt x="358" y="0"/>
                      </a:lnTo>
                      <a:lnTo>
                        <a:pt x="0" y="3273"/>
                      </a:lnTo>
                      <a:lnTo>
                        <a:pt x="41" y="3273"/>
                      </a:lnTo>
                      <a:lnTo>
                        <a:pt x="400" y="0"/>
                      </a:lnTo>
                      <a:lnTo>
                        <a:pt x="376" y="0"/>
                      </a:lnTo>
                      <a:lnTo>
                        <a:pt x="376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bg-BG" dirty="0"/>
                </a:p>
              </p:txBody>
            </p:sp>
            <p:sp>
              <p:nvSpPr>
                <p:cNvPr id="37940" name="Freeform 52"/>
                <p:cNvSpPr>
                  <a:spLocks/>
                </p:cNvSpPr>
                <p:nvPr/>
              </p:nvSpPr>
              <p:spPr bwMode="hidden">
                <a:xfrm>
                  <a:off x="1530" y="1039"/>
                  <a:ext cx="677" cy="3280"/>
                </a:xfrm>
                <a:custGeom>
                  <a:avLst/>
                  <a:gdLst>
                    <a:gd name="T0" fmla="*/ 657 w 675"/>
                    <a:gd name="T1" fmla="*/ 0 h 3273"/>
                    <a:gd name="T2" fmla="*/ 639 w 675"/>
                    <a:gd name="T3" fmla="*/ 0 h 3273"/>
                    <a:gd name="T4" fmla="*/ 0 w 675"/>
                    <a:gd name="T5" fmla="*/ 3273 h 3273"/>
                    <a:gd name="T6" fmla="*/ 42 w 675"/>
                    <a:gd name="T7" fmla="*/ 3273 h 3273"/>
                    <a:gd name="T8" fmla="*/ 675 w 675"/>
                    <a:gd name="T9" fmla="*/ 0 h 3273"/>
                    <a:gd name="T10" fmla="*/ 657 w 675"/>
                    <a:gd name="T11" fmla="*/ 0 h 3273"/>
                    <a:gd name="T12" fmla="*/ 657 w 675"/>
                    <a:gd name="T13" fmla="*/ 0 h 32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75" h="3273">
                      <a:moveTo>
                        <a:pt x="657" y="0"/>
                      </a:moveTo>
                      <a:lnTo>
                        <a:pt x="639" y="0"/>
                      </a:lnTo>
                      <a:lnTo>
                        <a:pt x="0" y="3273"/>
                      </a:lnTo>
                      <a:lnTo>
                        <a:pt x="42" y="3273"/>
                      </a:lnTo>
                      <a:lnTo>
                        <a:pt x="675" y="0"/>
                      </a:lnTo>
                      <a:lnTo>
                        <a:pt x="657" y="0"/>
                      </a:lnTo>
                      <a:lnTo>
                        <a:pt x="657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bg-BG" dirty="0"/>
                </a:p>
              </p:txBody>
            </p:sp>
            <p:sp>
              <p:nvSpPr>
                <p:cNvPr id="37941" name="Freeform 53"/>
                <p:cNvSpPr>
                  <a:spLocks/>
                </p:cNvSpPr>
                <p:nvPr/>
              </p:nvSpPr>
              <p:spPr bwMode="hidden">
                <a:xfrm>
                  <a:off x="876" y="1039"/>
                  <a:ext cx="1031" cy="3280"/>
                </a:xfrm>
                <a:custGeom>
                  <a:avLst/>
                  <a:gdLst>
                    <a:gd name="T0" fmla="*/ 1013 w 1031"/>
                    <a:gd name="T1" fmla="*/ 0 h 3280"/>
                    <a:gd name="T2" fmla="*/ 990 w 1031"/>
                    <a:gd name="T3" fmla="*/ 0 h 3280"/>
                    <a:gd name="T4" fmla="*/ 0 w 1031"/>
                    <a:gd name="T5" fmla="*/ 3280 h 3280"/>
                    <a:gd name="T6" fmla="*/ 42 w 1031"/>
                    <a:gd name="T7" fmla="*/ 3280 h 3280"/>
                    <a:gd name="T8" fmla="*/ 1031 w 1031"/>
                    <a:gd name="T9" fmla="*/ 4 h 3280"/>
                    <a:gd name="T10" fmla="*/ 1013 w 1031"/>
                    <a:gd name="T11" fmla="*/ 0 h 3280"/>
                    <a:gd name="T12" fmla="*/ 1013 w 1031"/>
                    <a:gd name="T13" fmla="*/ 0 h 32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31" h="3280">
                      <a:moveTo>
                        <a:pt x="1013" y="0"/>
                      </a:moveTo>
                      <a:lnTo>
                        <a:pt x="990" y="0"/>
                      </a:lnTo>
                      <a:lnTo>
                        <a:pt x="0" y="3280"/>
                      </a:lnTo>
                      <a:lnTo>
                        <a:pt x="42" y="3280"/>
                      </a:lnTo>
                      <a:lnTo>
                        <a:pt x="1031" y="4"/>
                      </a:lnTo>
                      <a:lnTo>
                        <a:pt x="1013" y="0"/>
                      </a:lnTo>
                      <a:lnTo>
                        <a:pt x="1013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bg-BG" dirty="0"/>
                </a:p>
              </p:txBody>
            </p:sp>
            <p:sp>
              <p:nvSpPr>
                <p:cNvPr id="37942" name="Freeform 54"/>
                <p:cNvSpPr>
                  <a:spLocks/>
                </p:cNvSpPr>
                <p:nvPr/>
              </p:nvSpPr>
              <p:spPr bwMode="hidden">
                <a:xfrm>
                  <a:off x="264" y="1039"/>
                  <a:ext cx="1319" cy="3280"/>
                </a:xfrm>
                <a:custGeom>
                  <a:avLst/>
                  <a:gdLst>
                    <a:gd name="T0" fmla="*/ 1296 w 1319"/>
                    <a:gd name="T1" fmla="*/ 0 h 3280"/>
                    <a:gd name="T2" fmla="*/ 1278 w 1319"/>
                    <a:gd name="T3" fmla="*/ 0 h 3280"/>
                    <a:gd name="T4" fmla="*/ 0 w 1319"/>
                    <a:gd name="T5" fmla="*/ 3280 h 3280"/>
                    <a:gd name="T6" fmla="*/ 42 w 1319"/>
                    <a:gd name="T7" fmla="*/ 3280 h 3280"/>
                    <a:gd name="T8" fmla="*/ 1319 w 1319"/>
                    <a:gd name="T9" fmla="*/ 5 h 3280"/>
                    <a:gd name="T10" fmla="*/ 1296 w 1319"/>
                    <a:gd name="T11" fmla="*/ 0 h 3280"/>
                    <a:gd name="T12" fmla="*/ 1296 w 1319"/>
                    <a:gd name="T13" fmla="*/ 0 h 32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319" h="3280">
                      <a:moveTo>
                        <a:pt x="1296" y="0"/>
                      </a:moveTo>
                      <a:lnTo>
                        <a:pt x="1278" y="0"/>
                      </a:lnTo>
                      <a:lnTo>
                        <a:pt x="0" y="3280"/>
                      </a:lnTo>
                      <a:lnTo>
                        <a:pt x="42" y="3280"/>
                      </a:lnTo>
                      <a:lnTo>
                        <a:pt x="1319" y="5"/>
                      </a:lnTo>
                      <a:lnTo>
                        <a:pt x="1296" y="0"/>
                      </a:lnTo>
                      <a:lnTo>
                        <a:pt x="1296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bg-BG" dirty="0"/>
                </a:p>
              </p:txBody>
            </p:sp>
            <p:sp>
              <p:nvSpPr>
                <p:cNvPr id="37943" name="Freeform 55"/>
                <p:cNvSpPr>
                  <a:spLocks/>
                </p:cNvSpPr>
                <p:nvPr/>
              </p:nvSpPr>
              <p:spPr bwMode="hidden">
                <a:xfrm>
                  <a:off x="3191" y="1039"/>
                  <a:ext cx="402" cy="3280"/>
                </a:xfrm>
                <a:custGeom>
                  <a:avLst/>
                  <a:gdLst>
                    <a:gd name="T0" fmla="*/ 18 w 401"/>
                    <a:gd name="T1" fmla="*/ 0 h 3273"/>
                    <a:gd name="T2" fmla="*/ 0 w 401"/>
                    <a:gd name="T3" fmla="*/ 0 h 3273"/>
                    <a:gd name="T4" fmla="*/ 359 w 401"/>
                    <a:gd name="T5" fmla="*/ 3273 h 3273"/>
                    <a:gd name="T6" fmla="*/ 401 w 401"/>
                    <a:gd name="T7" fmla="*/ 3273 h 3273"/>
                    <a:gd name="T8" fmla="*/ 42 w 401"/>
                    <a:gd name="T9" fmla="*/ 0 h 3273"/>
                    <a:gd name="T10" fmla="*/ 18 w 401"/>
                    <a:gd name="T11" fmla="*/ 0 h 3273"/>
                    <a:gd name="T12" fmla="*/ 18 w 401"/>
                    <a:gd name="T13" fmla="*/ 0 h 32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01" h="3273">
                      <a:moveTo>
                        <a:pt x="18" y="0"/>
                      </a:moveTo>
                      <a:lnTo>
                        <a:pt x="0" y="0"/>
                      </a:lnTo>
                      <a:lnTo>
                        <a:pt x="359" y="3273"/>
                      </a:lnTo>
                      <a:lnTo>
                        <a:pt x="401" y="3273"/>
                      </a:lnTo>
                      <a:lnTo>
                        <a:pt x="42" y="0"/>
                      </a:lnTo>
                      <a:lnTo>
                        <a:pt x="18" y="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bg-BG" dirty="0"/>
                </a:p>
              </p:txBody>
            </p:sp>
            <p:sp>
              <p:nvSpPr>
                <p:cNvPr id="37944" name="Freeform 56"/>
                <p:cNvSpPr>
                  <a:spLocks/>
                </p:cNvSpPr>
                <p:nvPr/>
              </p:nvSpPr>
              <p:spPr bwMode="hidden">
                <a:xfrm>
                  <a:off x="3533" y="1039"/>
                  <a:ext cx="677" cy="3280"/>
                </a:xfrm>
                <a:custGeom>
                  <a:avLst/>
                  <a:gdLst>
                    <a:gd name="T0" fmla="*/ 18 w 675"/>
                    <a:gd name="T1" fmla="*/ 0 h 3273"/>
                    <a:gd name="T2" fmla="*/ 0 w 675"/>
                    <a:gd name="T3" fmla="*/ 0 h 3273"/>
                    <a:gd name="T4" fmla="*/ 640 w 675"/>
                    <a:gd name="T5" fmla="*/ 3273 h 3273"/>
                    <a:gd name="T6" fmla="*/ 675 w 675"/>
                    <a:gd name="T7" fmla="*/ 3273 h 3273"/>
                    <a:gd name="T8" fmla="*/ 36 w 675"/>
                    <a:gd name="T9" fmla="*/ 0 h 3273"/>
                    <a:gd name="T10" fmla="*/ 18 w 675"/>
                    <a:gd name="T11" fmla="*/ 0 h 3273"/>
                    <a:gd name="T12" fmla="*/ 18 w 675"/>
                    <a:gd name="T13" fmla="*/ 0 h 32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75" h="3273">
                      <a:moveTo>
                        <a:pt x="18" y="0"/>
                      </a:moveTo>
                      <a:lnTo>
                        <a:pt x="0" y="0"/>
                      </a:lnTo>
                      <a:lnTo>
                        <a:pt x="640" y="3273"/>
                      </a:lnTo>
                      <a:lnTo>
                        <a:pt x="675" y="3273"/>
                      </a:lnTo>
                      <a:lnTo>
                        <a:pt x="36" y="0"/>
                      </a:lnTo>
                      <a:lnTo>
                        <a:pt x="18" y="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bg-BG" dirty="0"/>
                </a:p>
              </p:txBody>
            </p:sp>
            <p:sp>
              <p:nvSpPr>
                <p:cNvPr id="37945" name="Freeform 57"/>
                <p:cNvSpPr>
                  <a:spLocks/>
                </p:cNvSpPr>
                <p:nvPr/>
              </p:nvSpPr>
              <p:spPr bwMode="hidden">
                <a:xfrm>
                  <a:off x="3822" y="1039"/>
                  <a:ext cx="1036" cy="3280"/>
                </a:xfrm>
                <a:custGeom>
                  <a:avLst/>
                  <a:gdLst>
                    <a:gd name="T0" fmla="*/ 23 w 1036"/>
                    <a:gd name="T1" fmla="*/ 0 h 3280"/>
                    <a:gd name="T2" fmla="*/ 0 w 1036"/>
                    <a:gd name="T3" fmla="*/ 5 h 3280"/>
                    <a:gd name="T4" fmla="*/ 994 w 1036"/>
                    <a:gd name="T5" fmla="*/ 3280 h 3280"/>
                    <a:gd name="T6" fmla="*/ 1036 w 1036"/>
                    <a:gd name="T7" fmla="*/ 3280 h 3280"/>
                    <a:gd name="T8" fmla="*/ 41 w 1036"/>
                    <a:gd name="T9" fmla="*/ 0 h 3280"/>
                    <a:gd name="T10" fmla="*/ 23 w 1036"/>
                    <a:gd name="T11" fmla="*/ 0 h 3280"/>
                    <a:gd name="T12" fmla="*/ 23 w 1036"/>
                    <a:gd name="T13" fmla="*/ 0 h 32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36" h="3280">
                      <a:moveTo>
                        <a:pt x="23" y="0"/>
                      </a:moveTo>
                      <a:lnTo>
                        <a:pt x="0" y="5"/>
                      </a:lnTo>
                      <a:lnTo>
                        <a:pt x="994" y="3280"/>
                      </a:lnTo>
                      <a:lnTo>
                        <a:pt x="1036" y="3280"/>
                      </a:lnTo>
                      <a:lnTo>
                        <a:pt x="41" y="0"/>
                      </a:lnTo>
                      <a:lnTo>
                        <a:pt x="23" y="0"/>
                      </a:lnTo>
                      <a:lnTo>
                        <a:pt x="23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bg-BG" dirty="0"/>
                </a:p>
              </p:txBody>
            </p:sp>
            <p:sp>
              <p:nvSpPr>
                <p:cNvPr id="37946" name="Freeform 58"/>
                <p:cNvSpPr>
                  <a:spLocks/>
                </p:cNvSpPr>
                <p:nvPr/>
              </p:nvSpPr>
              <p:spPr bwMode="hidden">
                <a:xfrm>
                  <a:off x="4137" y="1039"/>
                  <a:ext cx="1327" cy="3280"/>
                </a:xfrm>
                <a:custGeom>
                  <a:avLst/>
                  <a:gdLst>
                    <a:gd name="T0" fmla="*/ 20 w 1327"/>
                    <a:gd name="T1" fmla="*/ 0 h 3280"/>
                    <a:gd name="T2" fmla="*/ 0 w 1327"/>
                    <a:gd name="T3" fmla="*/ 7 h 3280"/>
                    <a:gd name="T4" fmla="*/ 1285 w 1327"/>
                    <a:gd name="T5" fmla="*/ 3280 h 3280"/>
                    <a:gd name="T6" fmla="*/ 1327 w 1327"/>
                    <a:gd name="T7" fmla="*/ 3280 h 3280"/>
                    <a:gd name="T8" fmla="*/ 43 w 1327"/>
                    <a:gd name="T9" fmla="*/ 0 h 3280"/>
                    <a:gd name="T10" fmla="*/ 20 w 1327"/>
                    <a:gd name="T11" fmla="*/ 0 h 3280"/>
                    <a:gd name="T12" fmla="*/ 20 w 1327"/>
                    <a:gd name="T13" fmla="*/ 0 h 32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327" h="3280">
                      <a:moveTo>
                        <a:pt x="20" y="0"/>
                      </a:moveTo>
                      <a:lnTo>
                        <a:pt x="0" y="7"/>
                      </a:lnTo>
                      <a:lnTo>
                        <a:pt x="1285" y="3280"/>
                      </a:lnTo>
                      <a:lnTo>
                        <a:pt x="1327" y="3280"/>
                      </a:lnTo>
                      <a:lnTo>
                        <a:pt x="43" y="0"/>
                      </a:lnTo>
                      <a:lnTo>
                        <a:pt x="20" y="0"/>
                      </a:lnTo>
                      <a:lnTo>
                        <a:pt x="20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bg-BG" dirty="0"/>
                </a:p>
              </p:txBody>
            </p:sp>
          </p:grpSp>
          <p:sp>
            <p:nvSpPr>
              <p:cNvPr id="37947" name="Freeform 59"/>
              <p:cNvSpPr>
                <a:spLocks/>
              </p:cNvSpPr>
              <p:nvPr userDrawn="1"/>
            </p:nvSpPr>
            <p:spPr bwMode="hidden">
              <a:xfrm>
                <a:off x="0" y="1039"/>
                <a:ext cx="1254" cy="2632"/>
              </a:xfrm>
              <a:custGeom>
                <a:avLst/>
                <a:gdLst>
                  <a:gd name="T0" fmla="*/ 1236 w 1254"/>
                  <a:gd name="T1" fmla="*/ 0 h 2632"/>
                  <a:gd name="T2" fmla="*/ 1212 w 1254"/>
                  <a:gd name="T3" fmla="*/ 0 h 2632"/>
                  <a:gd name="T4" fmla="*/ 0 w 1254"/>
                  <a:gd name="T5" fmla="*/ 2542 h 2632"/>
                  <a:gd name="T6" fmla="*/ 0 w 1254"/>
                  <a:gd name="T7" fmla="*/ 2632 h 2632"/>
                  <a:gd name="T8" fmla="*/ 1254 w 1254"/>
                  <a:gd name="T9" fmla="*/ 7 h 2632"/>
                  <a:gd name="T10" fmla="*/ 1236 w 1254"/>
                  <a:gd name="T11" fmla="*/ 0 h 2632"/>
                  <a:gd name="T12" fmla="*/ 1236 w 1254"/>
                  <a:gd name="T13" fmla="*/ 0 h 26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54" h="2632">
                    <a:moveTo>
                      <a:pt x="1236" y="0"/>
                    </a:moveTo>
                    <a:lnTo>
                      <a:pt x="1212" y="0"/>
                    </a:lnTo>
                    <a:lnTo>
                      <a:pt x="0" y="2542"/>
                    </a:lnTo>
                    <a:lnTo>
                      <a:pt x="0" y="2632"/>
                    </a:lnTo>
                    <a:lnTo>
                      <a:pt x="1254" y="7"/>
                    </a:lnTo>
                    <a:lnTo>
                      <a:pt x="1236" y="0"/>
                    </a:lnTo>
                    <a:lnTo>
                      <a:pt x="12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6980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37948" name="Freeform 60"/>
              <p:cNvSpPr>
                <a:spLocks/>
              </p:cNvSpPr>
              <p:nvPr userDrawn="1"/>
            </p:nvSpPr>
            <p:spPr bwMode="hidden">
              <a:xfrm>
                <a:off x="0" y="1039"/>
                <a:ext cx="948" cy="1676"/>
              </a:xfrm>
              <a:custGeom>
                <a:avLst/>
                <a:gdLst>
                  <a:gd name="T0" fmla="*/ 930 w 948"/>
                  <a:gd name="T1" fmla="*/ 0 h 1676"/>
                  <a:gd name="T2" fmla="*/ 906 w 948"/>
                  <a:gd name="T3" fmla="*/ 0 h 1676"/>
                  <a:gd name="T4" fmla="*/ 0 w 948"/>
                  <a:gd name="T5" fmla="*/ 1593 h 1676"/>
                  <a:gd name="T6" fmla="*/ 0 w 948"/>
                  <a:gd name="T7" fmla="*/ 1676 h 1676"/>
                  <a:gd name="T8" fmla="*/ 948 w 948"/>
                  <a:gd name="T9" fmla="*/ 5 h 1676"/>
                  <a:gd name="T10" fmla="*/ 930 w 948"/>
                  <a:gd name="T11" fmla="*/ 0 h 1676"/>
                  <a:gd name="T12" fmla="*/ 930 w 948"/>
                  <a:gd name="T13" fmla="*/ 0 h 16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48" h="1676">
                    <a:moveTo>
                      <a:pt x="930" y="0"/>
                    </a:moveTo>
                    <a:lnTo>
                      <a:pt x="906" y="0"/>
                    </a:lnTo>
                    <a:lnTo>
                      <a:pt x="0" y="1593"/>
                    </a:lnTo>
                    <a:lnTo>
                      <a:pt x="0" y="1676"/>
                    </a:lnTo>
                    <a:lnTo>
                      <a:pt x="948" y="5"/>
                    </a:lnTo>
                    <a:lnTo>
                      <a:pt x="930" y="0"/>
                    </a:lnTo>
                    <a:lnTo>
                      <a:pt x="93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37949" name="Freeform 61"/>
              <p:cNvSpPr>
                <a:spLocks/>
              </p:cNvSpPr>
              <p:nvPr userDrawn="1"/>
            </p:nvSpPr>
            <p:spPr bwMode="hidden">
              <a:xfrm>
                <a:off x="0" y="1039"/>
                <a:ext cx="629" cy="937"/>
              </a:xfrm>
              <a:custGeom>
                <a:avLst/>
                <a:gdLst>
                  <a:gd name="T0" fmla="*/ 606 w 629"/>
                  <a:gd name="T1" fmla="*/ 0 h 937"/>
                  <a:gd name="T2" fmla="*/ 582 w 629"/>
                  <a:gd name="T3" fmla="*/ 0 h 937"/>
                  <a:gd name="T4" fmla="*/ 0 w 629"/>
                  <a:gd name="T5" fmla="*/ 871 h 937"/>
                  <a:gd name="T6" fmla="*/ 0 w 629"/>
                  <a:gd name="T7" fmla="*/ 937 h 937"/>
                  <a:gd name="T8" fmla="*/ 629 w 629"/>
                  <a:gd name="T9" fmla="*/ 4 h 937"/>
                  <a:gd name="T10" fmla="*/ 606 w 629"/>
                  <a:gd name="T11" fmla="*/ 0 h 937"/>
                  <a:gd name="T12" fmla="*/ 606 w 629"/>
                  <a:gd name="T13" fmla="*/ 0 h 9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9" h="937">
                    <a:moveTo>
                      <a:pt x="606" y="0"/>
                    </a:moveTo>
                    <a:lnTo>
                      <a:pt x="582" y="0"/>
                    </a:lnTo>
                    <a:lnTo>
                      <a:pt x="0" y="871"/>
                    </a:lnTo>
                    <a:lnTo>
                      <a:pt x="0" y="937"/>
                    </a:lnTo>
                    <a:lnTo>
                      <a:pt x="629" y="4"/>
                    </a:lnTo>
                    <a:lnTo>
                      <a:pt x="606" y="0"/>
                    </a:lnTo>
                    <a:lnTo>
                      <a:pt x="60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37950" name="Freeform 62"/>
              <p:cNvSpPr>
                <a:spLocks/>
              </p:cNvSpPr>
              <p:nvPr userDrawn="1"/>
            </p:nvSpPr>
            <p:spPr bwMode="hidden">
              <a:xfrm>
                <a:off x="0" y="1039"/>
                <a:ext cx="305" cy="427"/>
              </a:xfrm>
              <a:custGeom>
                <a:avLst/>
                <a:gdLst>
                  <a:gd name="T0" fmla="*/ 282 w 305"/>
                  <a:gd name="T1" fmla="*/ 0 h 427"/>
                  <a:gd name="T2" fmla="*/ 252 w 305"/>
                  <a:gd name="T3" fmla="*/ 0 h 427"/>
                  <a:gd name="T4" fmla="*/ 0 w 305"/>
                  <a:gd name="T5" fmla="*/ 361 h 427"/>
                  <a:gd name="T6" fmla="*/ 0 w 305"/>
                  <a:gd name="T7" fmla="*/ 427 h 427"/>
                  <a:gd name="T8" fmla="*/ 305 w 305"/>
                  <a:gd name="T9" fmla="*/ 5 h 427"/>
                  <a:gd name="T10" fmla="*/ 282 w 305"/>
                  <a:gd name="T11" fmla="*/ 0 h 427"/>
                  <a:gd name="T12" fmla="*/ 282 w 305"/>
                  <a:gd name="T13" fmla="*/ 0 h 4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5" h="427">
                    <a:moveTo>
                      <a:pt x="282" y="0"/>
                    </a:moveTo>
                    <a:lnTo>
                      <a:pt x="252" y="0"/>
                    </a:lnTo>
                    <a:lnTo>
                      <a:pt x="0" y="361"/>
                    </a:lnTo>
                    <a:lnTo>
                      <a:pt x="0" y="427"/>
                    </a:lnTo>
                    <a:lnTo>
                      <a:pt x="305" y="5"/>
                    </a:lnTo>
                    <a:lnTo>
                      <a:pt x="282" y="0"/>
                    </a:lnTo>
                    <a:lnTo>
                      <a:pt x="28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37951" name="Freeform 63"/>
              <p:cNvSpPr>
                <a:spLocks/>
              </p:cNvSpPr>
              <p:nvPr userDrawn="1"/>
            </p:nvSpPr>
            <p:spPr bwMode="hidden">
              <a:xfrm>
                <a:off x="4481" y="1039"/>
                <a:ext cx="1277" cy="2686"/>
              </a:xfrm>
              <a:custGeom>
                <a:avLst/>
                <a:gdLst>
                  <a:gd name="T0" fmla="*/ 41 w 1277"/>
                  <a:gd name="T1" fmla="*/ 0 h 2686"/>
                  <a:gd name="T2" fmla="*/ 17 w 1277"/>
                  <a:gd name="T3" fmla="*/ 0 h 2686"/>
                  <a:gd name="T4" fmla="*/ 0 w 1277"/>
                  <a:gd name="T5" fmla="*/ 4 h 2686"/>
                  <a:gd name="T6" fmla="*/ 1277 w 1277"/>
                  <a:gd name="T7" fmla="*/ 2686 h 2686"/>
                  <a:gd name="T8" fmla="*/ 1277 w 1277"/>
                  <a:gd name="T9" fmla="*/ 2596 h 2686"/>
                  <a:gd name="T10" fmla="*/ 41 w 1277"/>
                  <a:gd name="T11" fmla="*/ 0 h 2686"/>
                  <a:gd name="T12" fmla="*/ 41 w 1277"/>
                  <a:gd name="T13" fmla="*/ 0 h 26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77" h="2686">
                    <a:moveTo>
                      <a:pt x="41" y="0"/>
                    </a:moveTo>
                    <a:lnTo>
                      <a:pt x="17" y="0"/>
                    </a:lnTo>
                    <a:lnTo>
                      <a:pt x="0" y="4"/>
                    </a:lnTo>
                    <a:lnTo>
                      <a:pt x="1277" y="2686"/>
                    </a:lnTo>
                    <a:lnTo>
                      <a:pt x="1277" y="2596"/>
                    </a:lnTo>
                    <a:lnTo>
                      <a:pt x="41" y="0"/>
                    </a:lnTo>
                    <a:lnTo>
                      <a:pt x="4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6980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37952" name="Freeform 64"/>
              <p:cNvSpPr>
                <a:spLocks/>
              </p:cNvSpPr>
              <p:nvPr userDrawn="1"/>
            </p:nvSpPr>
            <p:spPr bwMode="hidden">
              <a:xfrm>
                <a:off x="4770" y="1039"/>
                <a:ext cx="988" cy="1730"/>
              </a:xfrm>
              <a:custGeom>
                <a:avLst/>
                <a:gdLst>
                  <a:gd name="T0" fmla="*/ 16 w 988"/>
                  <a:gd name="T1" fmla="*/ 0 h 1730"/>
                  <a:gd name="T2" fmla="*/ 0 w 988"/>
                  <a:gd name="T3" fmla="*/ 7 h 1730"/>
                  <a:gd name="T4" fmla="*/ 988 w 988"/>
                  <a:gd name="T5" fmla="*/ 1730 h 1730"/>
                  <a:gd name="T6" fmla="*/ 988 w 988"/>
                  <a:gd name="T7" fmla="*/ 1653 h 1730"/>
                  <a:gd name="T8" fmla="*/ 40 w 988"/>
                  <a:gd name="T9" fmla="*/ 0 h 1730"/>
                  <a:gd name="T10" fmla="*/ 16 w 988"/>
                  <a:gd name="T11" fmla="*/ 0 h 1730"/>
                  <a:gd name="T12" fmla="*/ 16 w 988"/>
                  <a:gd name="T13" fmla="*/ 0 h 17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88" h="1730">
                    <a:moveTo>
                      <a:pt x="16" y="0"/>
                    </a:moveTo>
                    <a:lnTo>
                      <a:pt x="0" y="7"/>
                    </a:lnTo>
                    <a:lnTo>
                      <a:pt x="988" y="1730"/>
                    </a:lnTo>
                    <a:lnTo>
                      <a:pt x="988" y="1653"/>
                    </a:lnTo>
                    <a:lnTo>
                      <a:pt x="40" y="0"/>
                    </a:lnTo>
                    <a:lnTo>
                      <a:pt x="16" y="0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37953" name="Freeform 65"/>
              <p:cNvSpPr>
                <a:spLocks/>
              </p:cNvSpPr>
              <p:nvPr userDrawn="1"/>
            </p:nvSpPr>
            <p:spPr bwMode="hidden">
              <a:xfrm>
                <a:off x="5088" y="1039"/>
                <a:ext cx="670" cy="997"/>
              </a:xfrm>
              <a:custGeom>
                <a:avLst/>
                <a:gdLst>
                  <a:gd name="T0" fmla="*/ 22 w 670"/>
                  <a:gd name="T1" fmla="*/ 0 h 997"/>
                  <a:gd name="T2" fmla="*/ 0 w 670"/>
                  <a:gd name="T3" fmla="*/ 4 h 997"/>
                  <a:gd name="T4" fmla="*/ 670 w 670"/>
                  <a:gd name="T5" fmla="*/ 997 h 997"/>
                  <a:gd name="T6" fmla="*/ 670 w 670"/>
                  <a:gd name="T7" fmla="*/ 925 h 997"/>
                  <a:gd name="T8" fmla="*/ 46 w 670"/>
                  <a:gd name="T9" fmla="*/ 0 h 997"/>
                  <a:gd name="T10" fmla="*/ 22 w 670"/>
                  <a:gd name="T11" fmla="*/ 0 h 997"/>
                  <a:gd name="T12" fmla="*/ 22 w 670"/>
                  <a:gd name="T13" fmla="*/ 0 h 9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70" h="997">
                    <a:moveTo>
                      <a:pt x="22" y="0"/>
                    </a:moveTo>
                    <a:lnTo>
                      <a:pt x="0" y="4"/>
                    </a:lnTo>
                    <a:lnTo>
                      <a:pt x="670" y="997"/>
                    </a:lnTo>
                    <a:lnTo>
                      <a:pt x="670" y="925"/>
                    </a:lnTo>
                    <a:lnTo>
                      <a:pt x="46" y="0"/>
                    </a:lnTo>
                    <a:lnTo>
                      <a:pt x="22" y="0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37954" name="Freeform 66"/>
              <p:cNvSpPr>
                <a:spLocks/>
              </p:cNvSpPr>
              <p:nvPr userDrawn="1"/>
            </p:nvSpPr>
            <p:spPr bwMode="hidden">
              <a:xfrm>
                <a:off x="5412" y="1039"/>
                <a:ext cx="346" cy="487"/>
              </a:xfrm>
              <a:custGeom>
                <a:avLst/>
                <a:gdLst>
                  <a:gd name="T0" fmla="*/ 22 w 346"/>
                  <a:gd name="T1" fmla="*/ 0 h 487"/>
                  <a:gd name="T2" fmla="*/ 0 w 346"/>
                  <a:gd name="T3" fmla="*/ 7 h 487"/>
                  <a:gd name="T4" fmla="*/ 346 w 346"/>
                  <a:gd name="T5" fmla="*/ 487 h 487"/>
                  <a:gd name="T6" fmla="*/ 346 w 346"/>
                  <a:gd name="T7" fmla="*/ 415 h 487"/>
                  <a:gd name="T8" fmla="*/ 46 w 346"/>
                  <a:gd name="T9" fmla="*/ 0 h 487"/>
                  <a:gd name="T10" fmla="*/ 22 w 346"/>
                  <a:gd name="T11" fmla="*/ 0 h 487"/>
                  <a:gd name="T12" fmla="*/ 22 w 346"/>
                  <a:gd name="T13" fmla="*/ 0 h 4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46" h="487">
                    <a:moveTo>
                      <a:pt x="22" y="0"/>
                    </a:moveTo>
                    <a:lnTo>
                      <a:pt x="0" y="7"/>
                    </a:lnTo>
                    <a:lnTo>
                      <a:pt x="346" y="487"/>
                    </a:lnTo>
                    <a:lnTo>
                      <a:pt x="346" y="415"/>
                    </a:lnTo>
                    <a:lnTo>
                      <a:pt x="46" y="0"/>
                    </a:lnTo>
                    <a:lnTo>
                      <a:pt x="22" y="0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</p:grpSp>
      </p:grpSp>
      <p:sp>
        <p:nvSpPr>
          <p:cNvPr id="37955" name="Rectangle 67"/>
          <p:cNvSpPr>
            <a:spLocks noGrp="1" noChangeArrowheads="1"/>
          </p:cNvSpPr>
          <p:nvPr>
            <p:ph type="title"/>
          </p:nvPr>
        </p:nvSpPr>
        <p:spPr bwMode="auto">
          <a:xfrm>
            <a:off x="455613" y="273050"/>
            <a:ext cx="822642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altLang="bg-BG" smtClean="0"/>
              <a:t>Click to edit Master title style</a:t>
            </a:r>
          </a:p>
        </p:txBody>
      </p:sp>
      <p:sp>
        <p:nvSpPr>
          <p:cNvPr id="37956" name="Rectangle 6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5613" y="6242050"/>
            <a:ext cx="2130425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en-US" altLang="bg-BG" dirty="0"/>
          </a:p>
        </p:txBody>
      </p:sp>
      <p:sp>
        <p:nvSpPr>
          <p:cNvPr id="37957" name="Rectangle 6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2050"/>
            <a:ext cx="2895600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en-US" altLang="bg-BG" dirty="0"/>
          </a:p>
        </p:txBody>
      </p:sp>
      <p:sp>
        <p:nvSpPr>
          <p:cNvPr id="37958" name="Rectangle 7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2050"/>
            <a:ext cx="2130425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C2918E95-748E-4F2E-815C-5C502225A049}" type="slidenum">
              <a:rPr lang="en-US" altLang="bg-BG"/>
              <a:pPr/>
              <a:t>‹#›</a:t>
            </a:fld>
            <a:endParaRPr lang="en-US" altLang="bg-BG" dirty="0"/>
          </a:p>
        </p:txBody>
      </p:sp>
      <p:sp>
        <p:nvSpPr>
          <p:cNvPr id="37959" name="Rectangle 7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5613" y="1598613"/>
            <a:ext cx="8226425" cy="4497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bg-BG" smtClean="0"/>
              <a:t>Click to edit Master text styles</a:t>
            </a:r>
          </a:p>
          <a:p>
            <a:pPr lvl="1"/>
            <a:r>
              <a:rPr lang="en-US" altLang="bg-BG" smtClean="0"/>
              <a:t>Second level</a:t>
            </a:r>
          </a:p>
          <a:p>
            <a:pPr lvl="2"/>
            <a:r>
              <a:rPr lang="en-US" altLang="bg-BG" smtClean="0"/>
              <a:t>Third level</a:t>
            </a:r>
          </a:p>
          <a:p>
            <a:pPr lvl="3"/>
            <a:r>
              <a:rPr lang="en-US" altLang="bg-BG" smtClean="0"/>
              <a:t>Fourth level</a:t>
            </a:r>
          </a:p>
          <a:p>
            <a:pPr lvl="4"/>
            <a:r>
              <a:rPr lang="en-US" altLang="bg-BG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anose="05000000000000000000" pitchFamily="2" charset="2"/>
        <a:buChar char="§"/>
        <a:defRPr sz="32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defRPr sz="28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anose="05000000000000000000" pitchFamily="2" charset="2"/>
        <a:buChar char="§"/>
        <a:defRPr sz="24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0825" y="1989138"/>
            <a:ext cx="8713788" cy="2087562"/>
          </a:xfrm>
        </p:spPr>
        <p:txBody>
          <a:bodyPr/>
          <a:lstStyle/>
          <a:p>
            <a:r>
              <a:rPr lang="bg-BG" altLang="bg-BG" sz="4800" b="1" dirty="0">
                <a:latin typeface="Times New Roman" panose="02020603050405020304" pitchFamily="18" charset="0"/>
              </a:rPr>
              <a:t>Подобряване ефективността на ВГ Батин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-701675" y="44450"/>
            <a:ext cx="8226425" cy="792163"/>
          </a:xfrm>
        </p:spPr>
        <p:txBody>
          <a:bodyPr/>
          <a:lstStyle/>
          <a:p>
            <a:r>
              <a:rPr lang="bg-BG" altLang="bg-BG" sz="4000" dirty="0">
                <a:latin typeface="Times New Roman" panose="02020603050405020304" pitchFamily="18" charset="0"/>
              </a:rPr>
              <a:t>1.Описание на проблема.</a:t>
            </a:r>
            <a:endParaRPr lang="en-US" altLang="bg-BG" sz="4000" dirty="0">
              <a:latin typeface="Times New Roman" panose="02020603050405020304" pitchFamily="18" charset="0"/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908050"/>
            <a:ext cx="8229600" cy="5905500"/>
          </a:xfrm>
        </p:spPr>
        <p:txBody>
          <a:bodyPr/>
          <a:lstStyle/>
          <a:p>
            <a:r>
              <a:rPr lang="bg-BG" altLang="bg-BG" sz="2000" dirty="0">
                <a:latin typeface="Times New Roman" panose="02020603050405020304" pitchFamily="18" charset="0"/>
              </a:rPr>
              <a:t>Ниска надеждност на водоподаването и големи загуби на вода.</a:t>
            </a:r>
          </a:p>
          <a:p>
            <a:r>
              <a:rPr lang="bg-BG" altLang="bg-BG" sz="2000" dirty="0">
                <a:latin typeface="Times New Roman" panose="02020603050405020304" pitchFamily="18" charset="0"/>
              </a:rPr>
              <a:t>Поради интензивна вътрешна корозия на стоманените водопроводи системата е с висока </a:t>
            </a:r>
            <a:r>
              <a:rPr lang="bg-BG" altLang="bg-BG" sz="2000" dirty="0" smtClean="0">
                <a:latin typeface="Times New Roman" panose="02020603050405020304" pitchFamily="18" charset="0"/>
              </a:rPr>
              <a:t>аварийност</a:t>
            </a:r>
            <a:r>
              <a:rPr lang="bg-BG" altLang="bg-BG" sz="2000" dirty="0" smtClean="0">
                <a:latin typeface="Times New Roman" panose="02020603050405020304" pitchFamily="18" charset="0"/>
              </a:rPr>
              <a:t>, което </a:t>
            </a:r>
            <a:r>
              <a:rPr lang="bg-BG" altLang="bg-BG" sz="2000" dirty="0">
                <a:latin typeface="Times New Roman" panose="02020603050405020304" pitchFamily="18" charset="0"/>
              </a:rPr>
              <a:t>води до завишени разходи на труд</a:t>
            </a:r>
            <a:r>
              <a:rPr lang="bg-BG" altLang="bg-BG" sz="2000" dirty="0" smtClean="0">
                <a:latin typeface="Times New Roman" panose="02020603050405020304" pitchFamily="18" charset="0"/>
              </a:rPr>
              <a:t>, енергия, </a:t>
            </a:r>
            <a:r>
              <a:rPr lang="bg-BG" altLang="bg-BG" sz="2000" dirty="0" smtClean="0">
                <a:latin typeface="Times New Roman" panose="02020603050405020304" pitchFamily="18" charset="0"/>
              </a:rPr>
              <a:t>машино</a:t>
            </a:r>
            <a:r>
              <a:rPr lang="bg-BG" altLang="bg-BG" sz="2000" dirty="0" smtClean="0">
                <a:latin typeface="Times New Roman" panose="02020603050405020304" pitchFamily="18" charset="0"/>
              </a:rPr>
              <a:t> часове </a:t>
            </a:r>
            <a:r>
              <a:rPr lang="bg-BG" altLang="bg-BG" sz="2000" dirty="0">
                <a:latin typeface="Times New Roman" panose="02020603050405020304" pitchFamily="18" charset="0"/>
              </a:rPr>
              <a:t>и материали;</a:t>
            </a:r>
          </a:p>
          <a:p>
            <a:r>
              <a:rPr lang="bg-BG" altLang="bg-BG" sz="2000" dirty="0">
                <a:latin typeface="Times New Roman" panose="02020603050405020304" pitchFamily="18" charset="0"/>
              </a:rPr>
              <a:t>Към настоящия момент системата е силно преоразмерена</a:t>
            </a:r>
            <a:r>
              <a:rPr lang="bg-BG" altLang="bg-BG" sz="2000" dirty="0" smtClean="0">
                <a:latin typeface="Times New Roman" panose="02020603050405020304" pitchFamily="18" charset="0"/>
              </a:rPr>
              <a:t>, поради </a:t>
            </a:r>
            <a:r>
              <a:rPr lang="bg-BG" altLang="bg-BG" sz="2000" dirty="0">
                <a:latin typeface="Times New Roman" panose="02020603050405020304" pitchFamily="18" charset="0"/>
              </a:rPr>
              <a:t>драстично намаляване на обслужваното население и отпадане на част от населените места</a:t>
            </a:r>
            <a:r>
              <a:rPr lang="bg-BG" altLang="bg-BG" sz="2000" dirty="0" smtClean="0">
                <a:latin typeface="Times New Roman" panose="02020603050405020304" pitchFamily="18" charset="0"/>
              </a:rPr>
              <a:t>, които </a:t>
            </a:r>
            <a:r>
              <a:rPr lang="bg-BG" altLang="bg-BG" sz="2000" dirty="0">
                <a:latin typeface="Times New Roman" panose="02020603050405020304" pitchFamily="18" charset="0"/>
              </a:rPr>
              <a:t>са били планирани да се захранят от системата.</a:t>
            </a:r>
          </a:p>
          <a:p>
            <a:r>
              <a:rPr lang="bg-BG" altLang="bg-BG" sz="2000" dirty="0">
                <a:latin typeface="Times New Roman" panose="02020603050405020304" pitchFamily="18" charset="0"/>
              </a:rPr>
              <a:t>Ниски приходи поради снижаване броя на клиентите.</a:t>
            </a:r>
          </a:p>
          <a:p>
            <a:r>
              <a:rPr lang="bg-BG" altLang="bg-BG" sz="2000" dirty="0">
                <a:latin typeface="Times New Roman" panose="02020603050405020304" pitchFamily="18" charset="0"/>
              </a:rPr>
              <a:t>Голяма дължина на трасетата и големи капиталови разходи необходими за подмяната на водопроводите.</a:t>
            </a:r>
          </a:p>
          <a:p>
            <a:r>
              <a:rPr lang="bg-BG" altLang="bg-BG" sz="2000" dirty="0">
                <a:latin typeface="Times New Roman" panose="02020603050405020304" pitchFamily="18" charset="0"/>
              </a:rPr>
              <a:t>Затруднена експлоатация поради голямото разнообразие на вложени тръби като материали и диаметри.</a:t>
            </a:r>
          </a:p>
          <a:p>
            <a:r>
              <a:rPr lang="bg-BG" altLang="bg-BG" sz="2000" dirty="0">
                <a:latin typeface="Times New Roman" panose="02020603050405020304" pitchFamily="18" charset="0"/>
              </a:rPr>
              <a:t>Тежки трасета в някой участъци поради големи наклони на терена</a:t>
            </a:r>
            <a:r>
              <a:rPr lang="bg-BG" altLang="bg-BG" sz="2000" dirty="0" smtClean="0">
                <a:latin typeface="Times New Roman" panose="02020603050405020304" pitchFamily="18" charset="0"/>
              </a:rPr>
              <a:t>; голяма </a:t>
            </a:r>
            <a:r>
              <a:rPr lang="bg-BG" altLang="bg-BG" sz="2000" dirty="0">
                <a:latin typeface="Times New Roman" panose="02020603050405020304" pitchFamily="18" charset="0"/>
              </a:rPr>
              <a:t>почвена ерозия</a:t>
            </a:r>
            <a:r>
              <a:rPr lang="bg-BG" altLang="bg-BG" sz="2000" dirty="0" smtClean="0">
                <a:latin typeface="Times New Roman" panose="02020603050405020304" pitchFamily="18" charset="0"/>
              </a:rPr>
              <a:t>; заливни </a:t>
            </a:r>
            <a:r>
              <a:rPr lang="bg-BG" altLang="bg-BG" sz="2000" dirty="0">
                <a:latin typeface="Times New Roman" panose="02020603050405020304" pitchFamily="18" charset="0"/>
              </a:rPr>
              <a:t>територии при високи нива на </a:t>
            </a:r>
            <a:endParaRPr lang="bg-BG" altLang="bg-BG" sz="2000" dirty="0" smtClean="0">
              <a:latin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bg-BG" altLang="bg-BG" sz="2000" dirty="0">
                <a:latin typeface="Times New Roman" panose="02020603050405020304" pitchFamily="18" charset="0"/>
              </a:rPr>
              <a:t> </a:t>
            </a:r>
            <a:r>
              <a:rPr lang="bg-BG" altLang="bg-BG" sz="2000" dirty="0" smtClean="0">
                <a:latin typeface="Times New Roman" panose="02020603050405020304" pitchFamily="18" charset="0"/>
              </a:rPr>
              <a:t>    р. Дунав </a:t>
            </a:r>
            <a:r>
              <a:rPr lang="bg-BG" altLang="bg-BG" sz="2000" dirty="0">
                <a:latin typeface="Times New Roman" panose="02020603050405020304" pitchFamily="18" charset="0"/>
              </a:rPr>
              <a:t>и липса на пътна инфраструктура в близост до трасетата на </a:t>
            </a:r>
            <a:r>
              <a:rPr lang="bg-BG" altLang="bg-BG" sz="2000" dirty="0" smtClean="0">
                <a:latin typeface="Times New Roman" panose="02020603050405020304" pitchFamily="18" charset="0"/>
              </a:rPr>
              <a:t>    водопроводите</a:t>
            </a:r>
            <a:r>
              <a:rPr lang="bg-BG" altLang="bg-BG" sz="2000" dirty="0">
                <a:latin typeface="Times New Roman" panose="02020603050405020304" pitchFamily="18" charset="0"/>
              </a:rPr>
              <a:t>.</a:t>
            </a:r>
          </a:p>
          <a:p>
            <a:pPr>
              <a:buFont typeface="Wingdings" panose="05000000000000000000" pitchFamily="2" charset="2"/>
              <a:buNone/>
            </a:pPr>
            <a:endParaRPr lang="en-US" altLang="bg-BG" sz="20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-171450"/>
            <a:ext cx="8385175" cy="936625"/>
          </a:xfrm>
        </p:spPr>
        <p:txBody>
          <a:bodyPr/>
          <a:lstStyle/>
          <a:p>
            <a:r>
              <a:rPr lang="bg-BG" altLang="bg-BG" sz="3200" dirty="0">
                <a:latin typeface="Times New Roman" panose="02020603050405020304" pitchFamily="18" charset="0"/>
              </a:rPr>
              <a:t>2.Анализ на съществуващото положение.</a:t>
            </a:r>
            <a:endParaRPr lang="en-US" altLang="bg-BG" sz="3200" dirty="0">
              <a:latin typeface="Times New Roman" panose="02020603050405020304" pitchFamily="18" charset="0"/>
            </a:endParaRP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836613"/>
            <a:ext cx="8007350" cy="5327650"/>
          </a:xfrm>
        </p:spPr>
        <p:txBody>
          <a:bodyPr/>
          <a:lstStyle/>
          <a:p>
            <a:pPr marL="533400" indent="-533400">
              <a:lnSpc>
                <a:spcPct val="80000"/>
              </a:lnSpc>
              <a:buFont typeface="Wingdings" panose="05000000000000000000" pitchFamily="2" charset="2"/>
              <a:buNone/>
            </a:pPr>
            <a:endParaRPr lang="bg-BG" altLang="bg-BG" sz="900" dirty="0">
              <a:latin typeface="Times New Roman" panose="02020603050405020304" pitchFamily="18" charset="0"/>
            </a:endParaRPr>
          </a:p>
          <a:p>
            <a:pPr marL="533400" indent="-533400">
              <a:lnSpc>
                <a:spcPct val="80000"/>
              </a:lnSpc>
              <a:buFont typeface="Wingdings" panose="05000000000000000000" pitchFamily="2" charset="2"/>
              <a:buAutoNum type="arabicPeriod"/>
            </a:pPr>
            <a:r>
              <a:rPr lang="bg-BG" altLang="bg-BG" sz="2400" dirty="0">
                <a:latin typeface="Times New Roman" panose="02020603050405020304" pitchFamily="18" charset="0"/>
              </a:rPr>
              <a:t>Ускорената корозия на стоманените водопроводи е поради агресивността на добиваната вода;</a:t>
            </a:r>
          </a:p>
          <a:p>
            <a:pPr marL="533400" indent="-533400">
              <a:lnSpc>
                <a:spcPct val="80000"/>
              </a:lnSpc>
              <a:buFont typeface="Wingdings" panose="05000000000000000000" pitchFamily="2" charset="2"/>
              <a:buAutoNum type="arabicPeriod"/>
            </a:pPr>
            <a:r>
              <a:rPr lang="bg-BG" altLang="bg-BG" sz="2400" dirty="0">
                <a:latin typeface="Times New Roman" panose="02020603050405020304" pitchFamily="18" charset="0"/>
              </a:rPr>
              <a:t>В някой участъци от водопроводите са положени устойчиви на тази корозия тръби като </a:t>
            </a:r>
            <a:r>
              <a:rPr lang="bg-BG" altLang="bg-BG" sz="2400" dirty="0">
                <a:latin typeface="Times New Roman" panose="02020603050405020304" pitchFamily="18" charset="0"/>
              </a:rPr>
              <a:t>стъклопластови</a:t>
            </a:r>
            <a:r>
              <a:rPr lang="bg-BG" altLang="bg-BG" sz="2400" dirty="0" smtClean="0">
                <a:latin typeface="Times New Roman" panose="02020603050405020304" pitchFamily="18" charset="0"/>
              </a:rPr>
              <a:t>; ПЕВП; Чугунени</a:t>
            </a:r>
            <a:r>
              <a:rPr lang="bg-BG" altLang="bg-BG" sz="2400" dirty="0">
                <a:latin typeface="Times New Roman" panose="02020603050405020304" pitchFamily="18" charset="0"/>
              </a:rPr>
              <a:t>.</a:t>
            </a:r>
          </a:p>
          <a:p>
            <a:pPr marL="533400" indent="-533400">
              <a:lnSpc>
                <a:spcPct val="80000"/>
              </a:lnSpc>
              <a:buFont typeface="Wingdings" panose="05000000000000000000" pitchFamily="2" charset="2"/>
              <a:buAutoNum type="arabicPeriod"/>
            </a:pPr>
            <a:r>
              <a:rPr lang="bg-BG" altLang="bg-BG" sz="2400" dirty="0">
                <a:latin typeface="Times New Roman" panose="02020603050405020304" pitchFamily="18" charset="0"/>
              </a:rPr>
              <a:t>Има напорни резервоари със сравнително големи обеми</a:t>
            </a:r>
            <a:r>
              <a:rPr lang="bg-BG" altLang="bg-BG" sz="2400" dirty="0" smtClean="0">
                <a:latin typeface="Times New Roman" panose="02020603050405020304" pitchFamily="18" charset="0"/>
              </a:rPr>
              <a:t>, които </a:t>
            </a:r>
            <a:r>
              <a:rPr lang="bg-BG" altLang="bg-BG" sz="2400" dirty="0">
                <a:latin typeface="Times New Roman" panose="02020603050405020304" pitchFamily="18" charset="0"/>
              </a:rPr>
              <a:t>позволяват да се отстраняват аварии без да се спира водата на населението.</a:t>
            </a:r>
          </a:p>
          <a:p>
            <a:pPr marL="533400" indent="-533400">
              <a:lnSpc>
                <a:spcPct val="80000"/>
              </a:lnSpc>
              <a:buFont typeface="Wingdings" panose="05000000000000000000" pitchFamily="2" charset="2"/>
              <a:buAutoNum type="arabicPeriod"/>
            </a:pPr>
            <a:r>
              <a:rPr lang="bg-BG" altLang="bg-BG" sz="2400" dirty="0">
                <a:latin typeface="Times New Roman" panose="02020603050405020304" pitchFamily="18" charset="0"/>
              </a:rPr>
              <a:t>През годините имаше 2 големи аварии със свличане на големи водопроводни участъци</a:t>
            </a:r>
            <a:r>
              <a:rPr lang="bg-BG" altLang="bg-BG" sz="2400" dirty="0" smtClean="0">
                <a:latin typeface="Times New Roman" panose="02020603050405020304" pitchFamily="18" charset="0"/>
              </a:rPr>
              <a:t>, което </a:t>
            </a:r>
            <a:r>
              <a:rPr lang="bg-BG" altLang="bg-BG" sz="2400" dirty="0">
                <a:latin typeface="Times New Roman" panose="02020603050405020304" pitchFamily="18" charset="0"/>
              </a:rPr>
              <a:t>наложи отстраняване на авариите в тежки зимни условия в продължение на няколко дни.</a:t>
            </a:r>
          </a:p>
          <a:p>
            <a:pPr marL="533400" indent="-533400">
              <a:lnSpc>
                <a:spcPct val="80000"/>
              </a:lnSpc>
              <a:buFont typeface="Wingdings" panose="05000000000000000000" pitchFamily="2" charset="2"/>
              <a:buAutoNum type="arabicPeriod"/>
            </a:pPr>
            <a:r>
              <a:rPr lang="bg-BG" altLang="bg-BG" sz="2400" dirty="0">
                <a:latin typeface="Times New Roman" panose="02020603050405020304" pitchFamily="18" charset="0"/>
              </a:rPr>
              <a:t>ПЕР Две могили и ПЕР Ценово са районите</a:t>
            </a:r>
            <a:r>
              <a:rPr lang="bg-BG" altLang="bg-BG" sz="2400" dirty="0" smtClean="0">
                <a:latin typeface="Times New Roman" panose="02020603050405020304" pitchFamily="18" charset="0"/>
              </a:rPr>
              <a:t>, които </a:t>
            </a:r>
            <a:r>
              <a:rPr lang="bg-BG" altLang="bg-BG" sz="2400" dirty="0">
                <a:latin typeface="Times New Roman" panose="02020603050405020304" pitchFamily="18" charset="0"/>
              </a:rPr>
              <a:t>трябва да поддържат тази трудна и тежка водоснабдителна група със завишен персонал и много усилия.</a:t>
            </a:r>
          </a:p>
          <a:p>
            <a:pPr marL="533400" indent="-533400">
              <a:lnSpc>
                <a:spcPct val="80000"/>
              </a:lnSpc>
              <a:buFont typeface="Wingdings" panose="05000000000000000000" pitchFamily="2" charset="2"/>
              <a:buAutoNum type="arabicPeriod"/>
            </a:pPr>
            <a:endParaRPr lang="bg-BG" altLang="bg-BG" sz="2400" dirty="0">
              <a:latin typeface="Times New Roman" panose="02020603050405020304" pitchFamily="18" charset="0"/>
            </a:endParaRPr>
          </a:p>
          <a:p>
            <a:pPr marL="533400" indent="-533400">
              <a:lnSpc>
                <a:spcPct val="80000"/>
              </a:lnSpc>
              <a:buFont typeface="Wingdings" panose="05000000000000000000" pitchFamily="2" charset="2"/>
              <a:buNone/>
            </a:pPr>
            <a:endParaRPr lang="bg-BG" altLang="bg-BG" sz="24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-828675" y="0"/>
            <a:ext cx="8385175" cy="647700"/>
          </a:xfrm>
        </p:spPr>
        <p:txBody>
          <a:bodyPr/>
          <a:lstStyle/>
          <a:p>
            <a:r>
              <a:rPr lang="en-US" altLang="bg-BG" sz="4000" dirty="0">
                <a:latin typeface="Times New Roman" panose="02020603050405020304" pitchFamily="18" charset="0"/>
              </a:rPr>
              <a:t>3.</a:t>
            </a:r>
            <a:r>
              <a:rPr lang="bg-BG" altLang="bg-BG" sz="4000" dirty="0">
                <a:latin typeface="Times New Roman" panose="02020603050405020304" pitchFamily="18" charset="0"/>
              </a:rPr>
              <a:t>Решение на проблема</a:t>
            </a:r>
            <a:endParaRPr lang="en-US" altLang="bg-BG" sz="4000" dirty="0">
              <a:latin typeface="Times New Roman" panose="02020603050405020304" pitchFamily="18" charset="0"/>
            </a:endParaRP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893763"/>
            <a:ext cx="8748712" cy="5199062"/>
          </a:xfrm>
        </p:spPr>
        <p:txBody>
          <a:bodyPr/>
          <a:lstStyle/>
          <a:p>
            <a:r>
              <a:rPr lang="bg-BG" altLang="bg-BG" sz="2000" dirty="0">
                <a:latin typeface="Times New Roman" panose="02020603050405020304" pitchFamily="18" charset="0"/>
              </a:rPr>
              <a:t>Необходимо е да се изработи дългосрочен план за оптимизиране на ВГ Батин с цел подобряване на надеждността на водопроводите и снижаване на текущите разходи;</a:t>
            </a:r>
          </a:p>
          <a:p>
            <a:r>
              <a:rPr lang="bg-BG" altLang="bg-BG" sz="2000" dirty="0">
                <a:latin typeface="Times New Roman" panose="02020603050405020304" pitchFamily="18" charset="0"/>
              </a:rPr>
              <a:t>Планът да е с изведени приоритети по години и да е съобразен със следните принципи:</a:t>
            </a:r>
          </a:p>
          <a:p>
            <a:pPr>
              <a:buFont typeface="Wingdings" panose="05000000000000000000" pitchFamily="2" charset="2"/>
              <a:buNone/>
            </a:pPr>
            <a:r>
              <a:rPr lang="bg-BG" altLang="bg-BG" sz="2000" dirty="0">
                <a:latin typeface="Times New Roman" panose="02020603050405020304" pitchFamily="18" charset="0"/>
              </a:rPr>
              <a:t>	1.Максимално да се ограничи обхвата на ВГ Батин</a:t>
            </a:r>
            <a:r>
              <a:rPr lang="bg-BG" altLang="bg-BG" sz="2000" dirty="0" smtClean="0">
                <a:latin typeface="Times New Roman" panose="02020603050405020304" pitchFamily="18" charset="0"/>
              </a:rPr>
              <a:t>, защото </a:t>
            </a:r>
            <a:r>
              <a:rPr lang="bg-BG" altLang="bg-BG" sz="2000" dirty="0">
                <a:latin typeface="Times New Roman" panose="02020603050405020304" pitchFamily="18" charset="0"/>
              </a:rPr>
              <a:t>водата е агресивна и скъпа</a:t>
            </a:r>
            <a:r>
              <a:rPr lang="bg-BG" altLang="bg-BG" sz="2000" dirty="0" smtClean="0">
                <a:latin typeface="Times New Roman" panose="02020603050405020304" pitchFamily="18" charset="0"/>
              </a:rPr>
              <a:t>; В </a:t>
            </a:r>
            <a:r>
              <a:rPr lang="bg-BG" altLang="bg-BG" sz="2000" dirty="0">
                <a:latin typeface="Times New Roman" panose="02020603050405020304" pitchFamily="18" charset="0"/>
              </a:rPr>
              <a:t>тази връзка населени места</a:t>
            </a:r>
            <a:r>
              <a:rPr lang="bg-BG" altLang="bg-BG" sz="2000" dirty="0" smtClean="0">
                <a:latin typeface="Times New Roman" panose="02020603050405020304" pitchFamily="18" charset="0"/>
              </a:rPr>
              <a:t>, които </a:t>
            </a:r>
            <a:r>
              <a:rPr lang="bg-BG" altLang="bg-BG" sz="2000" dirty="0">
                <a:latin typeface="Times New Roman" panose="02020603050405020304" pitchFamily="18" charset="0"/>
              </a:rPr>
              <a:t>могат да ползват местни водоизточници да се обособят като самостоятелни водоснабдителни системи и да не зависят от ВГ Батин.</a:t>
            </a:r>
          </a:p>
          <a:p>
            <a:pPr>
              <a:buFont typeface="Wingdings" panose="05000000000000000000" pitchFamily="2" charset="2"/>
              <a:buNone/>
            </a:pPr>
            <a:r>
              <a:rPr lang="bg-BG" altLang="bg-BG" sz="2000" dirty="0">
                <a:latin typeface="Times New Roman" panose="02020603050405020304" pitchFamily="18" charset="0"/>
              </a:rPr>
              <a:t>	Да се разработят допълнителни местните водоизточници и да се работи по снижение на външните и вътрешните загуби на вода.</a:t>
            </a:r>
          </a:p>
          <a:p>
            <a:pPr>
              <a:buFont typeface="Wingdings" panose="05000000000000000000" pitchFamily="2" charset="2"/>
              <a:buNone/>
            </a:pPr>
            <a:r>
              <a:rPr lang="bg-BG" altLang="bg-BG" sz="2000" dirty="0">
                <a:latin typeface="Times New Roman" panose="02020603050405020304" pitchFamily="18" charset="0"/>
              </a:rPr>
              <a:t>	2.Да се преоразмерят водопроводите съобразно реалната консумация на населените места и поетапно да се подменят с тръби </a:t>
            </a:r>
            <a:r>
              <a:rPr lang="bg-BG" altLang="bg-BG" sz="2000" dirty="0" smtClean="0">
                <a:latin typeface="Times New Roman" panose="02020603050405020304" pitchFamily="18" charset="0"/>
              </a:rPr>
              <a:t>устойчиви </a:t>
            </a:r>
            <a:r>
              <a:rPr lang="bg-BG" altLang="bg-BG" sz="2000" dirty="0">
                <a:latin typeface="Times New Roman" panose="02020603050405020304" pitchFamily="18" charset="0"/>
              </a:rPr>
              <a:t>на корозия.</a:t>
            </a:r>
          </a:p>
          <a:p>
            <a:pPr>
              <a:buFont typeface="Wingdings" panose="05000000000000000000" pitchFamily="2" charset="2"/>
              <a:buNone/>
            </a:pPr>
            <a:r>
              <a:rPr lang="bg-BG" altLang="bg-BG" sz="2000" dirty="0">
                <a:latin typeface="Times New Roman" panose="02020603050405020304" pitchFamily="18" charset="0"/>
              </a:rPr>
              <a:t>	3.При подмяната на водопроводите да се оптимизират трасетата с цел по-лек достъп.</a:t>
            </a:r>
          </a:p>
          <a:p>
            <a:pPr>
              <a:buFont typeface="Wingdings" panose="05000000000000000000" pitchFamily="2" charset="2"/>
              <a:buNone/>
            </a:pPr>
            <a:r>
              <a:rPr lang="bg-BG" altLang="bg-BG" sz="2000" dirty="0">
                <a:latin typeface="Times New Roman" panose="02020603050405020304" pitchFamily="18" charset="0"/>
              </a:rPr>
              <a:t>	4.Да се отдели внимание на обработката на агресивната вода с цел удължаване живота на стоманените тръби.</a:t>
            </a:r>
          </a:p>
          <a:p>
            <a:pPr>
              <a:buFont typeface="Wingdings" panose="05000000000000000000" pitchFamily="2" charset="2"/>
              <a:buNone/>
            </a:pPr>
            <a:r>
              <a:rPr lang="bg-BG" altLang="bg-BG" sz="2000" dirty="0">
                <a:latin typeface="Times New Roman" panose="02020603050405020304" pitchFamily="18" charset="0"/>
              </a:rPr>
              <a:t>	5.Да се подобрят средствата за измерване на водните количества.</a:t>
            </a:r>
          </a:p>
          <a:p>
            <a:pPr>
              <a:buFont typeface="Wingdings" panose="05000000000000000000" pitchFamily="2" charset="2"/>
              <a:buNone/>
            </a:pPr>
            <a:endParaRPr lang="bg-BG" altLang="bg-BG" sz="20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5613" y="0"/>
            <a:ext cx="8226425" cy="476250"/>
          </a:xfrm>
        </p:spPr>
        <p:txBody>
          <a:bodyPr/>
          <a:lstStyle/>
          <a:p>
            <a:r>
              <a:rPr lang="bg-BG" altLang="bg-BG" sz="3600" dirty="0">
                <a:latin typeface="Times New Roman" panose="02020603050405020304" pitchFamily="18" charset="0"/>
              </a:rPr>
              <a:t>4.Други обекти с подобен проблем</a:t>
            </a:r>
            <a:endParaRPr lang="en-US" altLang="bg-BG" sz="3600" dirty="0">
              <a:latin typeface="Times New Roman" panose="02020603050405020304" pitchFamily="18" charset="0"/>
            </a:endParaRP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620713"/>
            <a:ext cx="8377237" cy="6237287"/>
          </a:xfrm>
        </p:spPr>
        <p:txBody>
          <a:bodyPr/>
          <a:lstStyle/>
          <a:p>
            <a:pPr marL="533400" indent="-533400">
              <a:buFont typeface="Wingdings" panose="05000000000000000000" pitchFamily="2" charset="2"/>
              <a:buNone/>
            </a:pPr>
            <a:r>
              <a:rPr lang="bg-BG" altLang="bg-BG" sz="2800" b="1" dirty="0">
                <a:latin typeface="Times New Roman" panose="02020603050405020304" pitchFamily="18" charset="0"/>
              </a:rPr>
              <a:t>	</a:t>
            </a:r>
            <a:r>
              <a:rPr lang="bg-BG" altLang="bg-BG" sz="2800" dirty="0"/>
              <a:t>На територията на ВиК Русе няма обекти с толкова интензивна вътрешна корозия като ВГ Батин.</a:t>
            </a:r>
          </a:p>
          <a:p>
            <a:pPr marL="533400" indent="-533400">
              <a:buFont typeface="Wingdings" panose="05000000000000000000" pitchFamily="2" charset="2"/>
              <a:buNone/>
            </a:pPr>
            <a:r>
              <a:rPr lang="bg-BG" altLang="bg-BG" sz="2800" dirty="0"/>
              <a:t>	Тази система е уникална за фирмата като дължина на водопроводите и тежкото състояние в което те се намират.</a:t>
            </a:r>
          </a:p>
          <a:p>
            <a:pPr marL="533400" indent="-533400">
              <a:buFont typeface="Wingdings" panose="05000000000000000000" pitchFamily="2" charset="2"/>
              <a:buNone/>
            </a:pPr>
            <a:r>
              <a:rPr lang="bg-BG" altLang="bg-BG" sz="2800" dirty="0"/>
              <a:t>	Затова трябва да и се отдели специално внимание и да се планират поетапно достатъчно финансови средства</a:t>
            </a:r>
            <a:r>
              <a:rPr lang="bg-BG" altLang="bg-BG" sz="2800" dirty="0" smtClean="0"/>
              <a:t>, за </a:t>
            </a:r>
            <a:r>
              <a:rPr lang="bg-BG" altLang="bg-BG" sz="2800" dirty="0"/>
              <a:t>да се изпревари момента</a:t>
            </a:r>
            <a:r>
              <a:rPr lang="bg-BG" altLang="bg-BG" sz="2800" dirty="0" smtClean="0"/>
              <a:t>, в </a:t>
            </a:r>
            <a:r>
              <a:rPr lang="bg-BG" altLang="bg-BG" sz="2800" dirty="0"/>
              <a:t>който ще бъде невъзможно да се задоволяват надеждно населените места с вода. </a:t>
            </a:r>
          </a:p>
          <a:p>
            <a:pPr marL="533400" indent="-533400">
              <a:buFontTx/>
              <a:buAutoNum type="arabicPeriod"/>
            </a:pPr>
            <a:endParaRPr lang="bg-BG" altLang="bg-BG" sz="2800" dirty="0"/>
          </a:p>
          <a:p>
            <a:pPr marL="533400" indent="-533400">
              <a:buFont typeface="Wingdings" panose="05000000000000000000" pitchFamily="2" charset="2"/>
              <a:buNone/>
            </a:pPr>
            <a:endParaRPr lang="en-US" altLang="bg-BG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-1549400" y="0"/>
            <a:ext cx="8385175" cy="881063"/>
          </a:xfrm>
        </p:spPr>
        <p:txBody>
          <a:bodyPr/>
          <a:lstStyle/>
          <a:p>
            <a:r>
              <a:rPr lang="bg-BG" altLang="bg-BG" sz="4800" dirty="0">
                <a:latin typeface="Times New Roman" panose="02020603050405020304" pitchFamily="18" charset="0"/>
              </a:rPr>
              <a:t>5.Изводи</a:t>
            </a:r>
            <a:endParaRPr lang="en-US" altLang="bg-BG" sz="4800" dirty="0">
              <a:latin typeface="Times New Roman" panose="02020603050405020304" pitchFamily="18" charset="0"/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325563"/>
            <a:ext cx="8713788" cy="484028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bg-BG" altLang="bg-BG" sz="2400" dirty="0">
                <a:latin typeface="Times New Roman" panose="02020603050405020304" pitchFamily="18" charset="0"/>
              </a:rPr>
              <a:t>Необходимо е в спешен порядък да се разработи идеен проект за оптимизиране на ВГ Батин</a:t>
            </a:r>
            <a:r>
              <a:rPr lang="bg-BG" altLang="bg-BG" sz="2400" dirty="0" smtClean="0">
                <a:latin typeface="Times New Roman" panose="02020603050405020304" pitchFamily="18" charset="0"/>
              </a:rPr>
              <a:t>, съобразен </a:t>
            </a:r>
            <a:r>
              <a:rPr lang="bg-BG" altLang="bg-BG" sz="2400" dirty="0">
                <a:latin typeface="Times New Roman" panose="02020603050405020304" pitchFamily="18" charset="0"/>
              </a:rPr>
              <a:t>с горепосочените принципи.</a:t>
            </a:r>
          </a:p>
          <a:p>
            <a:pPr>
              <a:lnSpc>
                <a:spcPct val="90000"/>
              </a:lnSpc>
            </a:pPr>
            <a:r>
              <a:rPr lang="bg-BG" altLang="bg-BG" sz="2400" dirty="0">
                <a:latin typeface="Times New Roman" panose="02020603050405020304" pitchFamily="18" charset="0"/>
              </a:rPr>
              <a:t>На базата на този проект да се разработят работни проекти за поетапна подмяна на засегнатите стоманените тръбни участъци;</a:t>
            </a:r>
          </a:p>
          <a:p>
            <a:pPr>
              <a:lnSpc>
                <a:spcPct val="90000"/>
              </a:lnSpc>
            </a:pPr>
            <a:r>
              <a:rPr lang="bg-BG" altLang="bg-BG" sz="2400" dirty="0">
                <a:latin typeface="Times New Roman" panose="02020603050405020304" pitchFamily="18" charset="0"/>
              </a:rPr>
              <a:t>Всяка година в инвестиционната програма на фирмата трябва да се предвиждат достатъчно средства за обновяване на ВГ Батин;</a:t>
            </a:r>
          </a:p>
          <a:p>
            <a:pPr>
              <a:lnSpc>
                <a:spcPct val="90000"/>
              </a:lnSpc>
            </a:pPr>
            <a:r>
              <a:rPr lang="bg-BG" altLang="bg-BG" sz="2400" dirty="0">
                <a:latin typeface="Times New Roman" panose="02020603050405020304" pitchFamily="18" charset="0"/>
              </a:rPr>
              <a:t>При необходимост може да се подменят ПА на ПС с по-малки</a:t>
            </a:r>
            <a:r>
              <a:rPr lang="bg-BG" altLang="bg-BG" sz="2400" dirty="0" smtClean="0">
                <a:latin typeface="Times New Roman" panose="02020603050405020304" pitchFamily="18" charset="0"/>
              </a:rPr>
              <a:t>, съобразени </a:t>
            </a:r>
            <a:r>
              <a:rPr lang="bg-BG" altLang="bg-BG" sz="2400" dirty="0">
                <a:latin typeface="Times New Roman" panose="02020603050405020304" pitchFamily="18" charset="0"/>
              </a:rPr>
              <a:t>с изискванията на системата</a:t>
            </a:r>
            <a:r>
              <a:rPr lang="bg-BG" altLang="bg-BG" sz="2400" dirty="0" smtClean="0">
                <a:latin typeface="Times New Roman" panose="02020603050405020304" pitchFamily="18" charset="0"/>
              </a:rPr>
              <a:t>, тъй </a:t>
            </a:r>
            <a:r>
              <a:rPr lang="bg-BG" altLang="bg-BG" sz="2400" dirty="0">
                <a:latin typeface="Times New Roman" panose="02020603050405020304" pitchFamily="18" charset="0"/>
              </a:rPr>
              <a:t>разходите за подмяна на водопроводите са неизмеримо по-големи от разходите за подмяна на ПА.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-1836738" y="0"/>
            <a:ext cx="8226426" cy="765175"/>
          </a:xfrm>
        </p:spPr>
        <p:txBody>
          <a:bodyPr/>
          <a:lstStyle/>
          <a:p>
            <a:r>
              <a:rPr lang="bg-BG" altLang="bg-BG" dirty="0">
                <a:latin typeface="Times New Roman" panose="02020603050405020304" pitchFamily="18" charset="0"/>
              </a:rPr>
              <a:t>6.Препоръки</a:t>
            </a:r>
            <a:endParaRPr lang="en-US" altLang="bg-BG" dirty="0">
              <a:latin typeface="Times New Roman" panose="02020603050405020304" pitchFamily="18" charset="0"/>
            </a:endParaRP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268413"/>
            <a:ext cx="9144000" cy="561657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bg-BG" altLang="bg-BG" dirty="0">
                <a:latin typeface="Times New Roman" panose="02020603050405020304" pitchFamily="18" charset="0"/>
              </a:rPr>
              <a:t>При подобни проблеми трябва да се използва подходът: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bg-BG" altLang="bg-BG" sz="2800" dirty="0">
                <a:latin typeface="Times New Roman" panose="02020603050405020304" pitchFamily="18" charset="0"/>
              </a:rPr>
              <a:t>	</a:t>
            </a:r>
            <a:r>
              <a:rPr lang="bg-BG" altLang="bg-BG" dirty="0">
                <a:latin typeface="Times New Roman" panose="02020603050405020304" pitchFamily="18" charset="0"/>
              </a:rPr>
              <a:t>1.Описание на трудностите ;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bg-BG" altLang="bg-BG" dirty="0">
                <a:latin typeface="Times New Roman" panose="02020603050405020304" pitchFamily="18" charset="0"/>
              </a:rPr>
              <a:t>	2.Анализ на причините ;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bg-BG" altLang="bg-BG" dirty="0">
                <a:latin typeface="Times New Roman" panose="02020603050405020304" pitchFamily="18" charset="0"/>
              </a:rPr>
              <a:t>	3.Обсъждане на начини и методи за отстраняването им.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bg-BG" altLang="bg-BG" dirty="0">
                <a:latin typeface="Times New Roman" panose="02020603050405020304" pitchFamily="18" charset="0"/>
              </a:rPr>
              <a:t>	4.Изготвяне на проекти за реализация на благоприятните промените;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bg-BG" altLang="bg-BG" dirty="0">
                <a:latin typeface="Times New Roman" panose="02020603050405020304" pitchFamily="18" charset="0"/>
              </a:rPr>
              <a:t>	5.Включването на тези проекти поетапно в годишните инвестиционни програми с осигурено финансиране.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ding Grid">
  <a:themeElements>
    <a:clrScheme name="Fading Grid 4">
      <a:dk1>
        <a:srgbClr val="6B6B99"/>
      </a:dk1>
      <a:lt1>
        <a:srgbClr val="EAEAEA"/>
      </a:lt1>
      <a:dk2>
        <a:srgbClr val="666699"/>
      </a:dk2>
      <a:lt2>
        <a:srgbClr val="CCECFF"/>
      </a:lt2>
      <a:accent1>
        <a:srgbClr val="00CC66"/>
      </a:accent1>
      <a:accent2>
        <a:srgbClr val="54547A"/>
      </a:accent2>
      <a:accent3>
        <a:srgbClr val="B8B8CA"/>
      </a:accent3>
      <a:accent4>
        <a:srgbClr val="C8C8C8"/>
      </a:accent4>
      <a:accent5>
        <a:srgbClr val="AAE2B8"/>
      </a:accent5>
      <a:accent6>
        <a:srgbClr val="4B4B6E"/>
      </a:accent6>
      <a:hlink>
        <a:srgbClr val="65B2FF"/>
      </a:hlink>
      <a:folHlink>
        <a:srgbClr val="9900FF"/>
      </a:folHlink>
    </a:clrScheme>
    <a:fontScheme name="Fading Grid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bg-BG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bg-BG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Fading Grid 1">
        <a:dk1>
          <a:srgbClr val="7E0000"/>
        </a:dk1>
        <a:lt1>
          <a:srgbClr val="FFFFFF"/>
        </a:lt1>
        <a:dk2>
          <a:srgbClr val="800000"/>
        </a:dk2>
        <a:lt2>
          <a:srgbClr val="FCF0B2"/>
        </a:lt2>
        <a:accent1>
          <a:srgbClr val="C5543D"/>
        </a:accent1>
        <a:accent2>
          <a:srgbClr val="660000"/>
        </a:accent2>
        <a:accent3>
          <a:srgbClr val="C0AAAA"/>
        </a:accent3>
        <a:accent4>
          <a:srgbClr val="DADADA"/>
        </a:accent4>
        <a:accent5>
          <a:srgbClr val="DFB3AF"/>
        </a:accent5>
        <a:accent6>
          <a:srgbClr val="5C0000"/>
        </a:accent6>
        <a:hlink>
          <a:srgbClr val="FFFF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ading Grid 2">
        <a:dk1>
          <a:srgbClr val="000066"/>
        </a:dk1>
        <a:lt1>
          <a:srgbClr val="FFFFFF"/>
        </a:lt1>
        <a:dk2>
          <a:srgbClr val="000066"/>
        </a:dk2>
        <a:lt2>
          <a:srgbClr val="B2B8C8"/>
        </a:lt2>
        <a:accent1>
          <a:srgbClr val="008080"/>
        </a:accent1>
        <a:accent2>
          <a:srgbClr val="00004E"/>
        </a:accent2>
        <a:accent3>
          <a:srgbClr val="AAAAB8"/>
        </a:accent3>
        <a:accent4>
          <a:srgbClr val="DADADA"/>
        </a:accent4>
        <a:accent5>
          <a:srgbClr val="AAC0C0"/>
        </a:accent5>
        <a:accent6>
          <a:srgbClr val="000046"/>
        </a:accent6>
        <a:hlink>
          <a:srgbClr val="00FFCC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ading Grid 3">
        <a:dk1>
          <a:srgbClr val="010199"/>
        </a:dk1>
        <a:lt1>
          <a:srgbClr val="FFFFFF"/>
        </a:lt1>
        <a:dk2>
          <a:srgbClr val="000099"/>
        </a:dk2>
        <a:lt2>
          <a:srgbClr val="CCFFFF"/>
        </a:lt2>
        <a:accent1>
          <a:srgbClr val="00C600"/>
        </a:accent1>
        <a:accent2>
          <a:srgbClr val="01017D"/>
        </a:accent2>
        <a:accent3>
          <a:srgbClr val="AAAACA"/>
        </a:accent3>
        <a:accent4>
          <a:srgbClr val="DADADA"/>
        </a:accent4>
        <a:accent5>
          <a:srgbClr val="AADFAA"/>
        </a:accent5>
        <a:accent6>
          <a:srgbClr val="010171"/>
        </a:accent6>
        <a:hlink>
          <a:srgbClr val="FFE701"/>
        </a:hlink>
        <a:folHlink>
          <a:srgbClr val="336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ading Grid 4">
        <a:dk1>
          <a:srgbClr val="6B6B99"/>
        </a:dk1>
        <a:lt1>
          <a:srgbClr val="EAEAEA"/>
        </a:lt1>
        <a:dk2>
          <a:srgbClr val="666699"/>
        </a:dk2>
        <a:lt2>
          <a:srgbClr val="CCECFF"/>
        </a:lt2>
        <a:accent1>
          <a:srgbClr val="00CC66"/>
        </a:accent1>
        <a:accent2>
          <a:srgbClr val="54547A"/>
        </a:accent2>
        <a:accent3>
          <a:srgbClr val="B8B8CA"/>
        </a:accent3>
        <a:accent4>
          <a:srgbClr val="C8C8C8"/>
        </a:accent4>
        <a:accent5>
          <a:srgbClr val="AAE2B8"/>
        </a:accent5>
        <a:accent6>
          <a:srgbClr val="4B4B6E"/>
        </a:accent6>
        <a:hlink>
          <a:srgbClr val="65B2FF"/>
        </a:hlink>
        <a:folHlink>
          <a:srgbClr val="99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ading Grid 5">
        <a:dk1>
          <a:srgbClr val="00827F"/>
        </a:dk1>
        <a:lt1>
          <a:srgbClr val="FFFFFF"/>
        </a:lt1>
        <a:dk2>
          <a:srgbClr val="008080"/>
        </a:dk2>
        <a:lt2>
          <a:srgbClr val="FFFFCC"/>
        </a:lt2>
        <a:accent1>
          <a:srgbClr val="6D6FC7"/>
        </a:accent1>
        <a:accent2>
          <a:srgbClr val="006462"/>
        </a:accent2>
        <a:accent3>
          <a:srgbClr val="AAC0C0"/>
        </a:accent3>
        <a:accent4>
          <a:srgbClr val="DADADA"/>
        </a:accent4>
        <a:accent5>
          <a:srgbClr val="BABBE0"/>
        </a:accent5>
        <a:accent6>
          <a:srgbClr val="005A58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ading Grid 6">
        <a:dk1>
          <a:srgbClr val="4D4D4D"/>
        </a:dk1>
        <a:lt1>
          <a:srgbClr val="FFFFFF"/>
        </a:lt1>
        <a:dk2>
          <a:srgbClr val="525252"/>
        </a:dk2>
        <a:lt2>
          <a:srgbClr val="C0C0C0"/>
        </a:lt2>
        <a:accent1>
          <a:srgbClr val="527C3A"/>
        </a:accent1>
        <a:accent2>
          <a:srgbClr val="444444"/>
        </a:accent2>
        <a:accent3>
          <a:srgbClr val="B3B3B3"/>
        </a:accent3>
        <a:accent4>
          <a:srgbClr val="DADADA"/>
        </a:accent4>
        <a:accent5>
          <a:srgbClr val="B3BFAE"/>
        </a:accent5>
        <a:accent6>
          <a:srgbClr val="3D3D3D"/>
        </a:accent6>
        <a:hlink>
          <a:srgbClr val="FAC458"/>
        </a:hlink>
        <a:folHlink>
          <a:srgbClr val="C7780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ading Grid 7">
        <a:dk1>
          <a:srgbClr val="516032"/>
        </a:dk1>
        <a:lt1>
          <a:srgbClr val="FFFFFF"/>
        </a:lt1>
        <a:dk2>
          <a:srgbClr val="546434"/>
        </a:dk2>
        <a:lt2>
          <a:srgbClr val="B2B68A"/>
        </a:lt2>
        <a:accent1>
          <a:srgbClr val="7D8C70"/>
        </a:accent1>
        <a:accent2>
          <a:srgbClr val="414E28"/>
        </a:accent2>
        <a:accent3>
          <a:srgbClr val="B3B8AE"/>
        </a:accent3>
        <a:accent4>
          <a:srgbClr val="DADADA"/>
        </a:accent4>
        <a:accent5>
          <a:srgbClr val="BFC5BB"/>
        </a:accent5>
        <a:accent6>
          <a:srgbClr val="3A4623"/>
        </a:accent6>
        <a:hlink>
          <a:srgbClr val="80C579"/>
        </a:hlink>
        <a:folHlink>
          <a:srgbClr val="7FADA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ading Grid 8">
        <a:dk1>
          <a:srgbClr val="D1CC00"/>
        </a:dk1>
        <a:lt1>
          <a:srgbClr val="FFFFFF"/>
        </a:lt1>
        <a:dk2>
          <a:srgbClr val="CCCC00"/>
        </a:dk2>
        <a:lt2>
          <a:srgbClr val="F3F5B1"/>
        </a:lt2>
        <a:accent1>
          <a:srgbClr val="808000"/>
        </a:accent1>
        <a:accent2>
          <a:srgbClr val="AEAA00"/>
        </a:accent2>
        <a:accent3>
          <a:srgbClr val="E2E2AA"/>
        </a:accent3>
        <a:accent4>
          <a:srgbClr val="DADADA"/>
        </a:accent4>
        <a:accent5>
          <a:srgbClr val="C0C0AA"/>
        </a:accent5>
        <a:accent6>
          <a:srgbClr val="9D9A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ading Grid 9">
        <a:dk1>
          <a:srgbClr val="000000"/>
        </a:dk1>
        <a:lt1>
          <a:srgbClr val="F8F8F8"/>
        </a:lt1>
        <a:dk2>
          <a:srgbClr val="336600"/>
        </a:dk2>
        <a:lt2>
          <a:srgbClr val="FBFBFB"/>
        </a:lt2>
        <a:accent1>
          <a:srgbClr val="009900"/>
        </a:accent1>
        <a:accent2>
          <a:srgbClr val="C6C6C6"/>
        </a:accent2>
        <a:accent3>
          <a:srgbClr val="FBFBFB"/>
        </a:accent3>
        <a:accent4>
          <a:srgbClr val="000000"/>
        </a:accent4>
        <a:accent5>
          <a:srgbClr val="AACAAA"/>
        </a:accent5>
        <a:accent6>
          <a:srgbClr val="B3B3B3"/>
        </a:accent6>
        <a:hlink>
          <a:srgbClr val="006600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Fading Grid</Template>
  <TotalTime>558</TotalTime>
  <Words>417</Words>
  <Application>Microsoft Office PowerPoint</Application>
  <PresentationFormat>Презентация на цял екран (4:3)</PresentationFormat>
  <Paragraphs>42</Paragraphs>
  <Slides>7</Slides>
  <Notes>0</Notes>
  <HiddenSlides>0</HiddenSlides>
  <MMClips>0</MMClips>
  <ScaleCrop>false</ScaleCrop>
  <HeadingPairs>
    <vt:vector size="6" baseType="variant">
      <vt:variant>
        <vt:lpstr>Използвани шрифтове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7</vt:i4>
      </vt:variant>
    </vt:vector>
  </HeadingPairs>
  <TitlesOfParts>
    <vt:vector size="11" baseType="lpstr">
      <vt:lpstr>Arial</vt:lpstr>
      <vt:lpstr>Times New Roman</vt:lpstr>
      <vt:lpstr>Wingdings</vt:lpstr>
      <vt:lpstr>Fading Grid</vt:lpstr>
      <vt:lpstr>Подобряване ефективността на ВГ Батин</vt:lpstr>
      <vt:lpstr>1.Описание на проблема.</vt:lpstr>
      <vt:lpstr>2.Анализ на съществуващото положение.</vt:lpstr>
      <vt:lpstr>3.Решение на проблема</vt:lpstr>
      <vt:lpstr>4.Други обекти с подобен проблем</vt:lpstr>
      <vt:lpstr>5.Изводи</vt:lpstr>
      <vt:lpstr>6.Препоръки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Смукатели на ПС Николово 2</dc:title>
  <dc:creator>pc</dc:creator>
  <cp:lastModifiedBy>Rumen Yordanov</cp:lastModifiedBy>
  <cp:revision>39</cp:revision>
  <dcterms:created xsi:type="dcterms:W3CDTF">2007-01-05T19:43:42Z</dcterms:created>
  <dcterms:modified xsi:type="dcterms:W3CDTF">2026-04-14T09:31:00Z</dcterms:modified>
</cp:coreProperties>
</file>