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57" r:id="rId3"/>
    <p:sldId id="256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3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Подзаглавие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94ED6C-EF46-44E7-B87C-01FD295F759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52279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8035F4-FE1A-4586-8244-AD2223D58018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67810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вертикален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C3C16A-72AD-4163-9D30-0883D56E4BD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69973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090E3D-D1BA-4022-89A2-AF3CC707716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9665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долния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номер н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DB76F3-BCCC-4AE1-9E98-08D4243FF25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67005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9B3250-F9F3-472C-A2BF-7F57E2F7BB3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54698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7" name="Контейнер за 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8" name="Контейнер за долния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9" name="Контейнер за номер н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98A029-69A3-4D69-BE84-86EE025DB7D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989252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долния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5" name="Контейнер за номер н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C12D14-2AFA-475B-AAE5-BF3BFCF5B4B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5410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3" name="Контейнер за долния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4" name="Контейнер за номер н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43154B-722A-475E-8D80-D7F524A6676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611602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bg-BG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2989AD-7C20-46FF-8FA8-637050763EF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34128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bg-BG"/>
          </a:p>
        </p:txBody>
      </p:sp>
      <p:sp>
        <p:nvSpPr>
          <p:cNvPr id="3" name="Контейнер за картина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 dirty="0"/>
          </a:p>
        </p:txBody>
      </p:sp>
      <p:sp>
        <p:nvSpPr>
          <p:cNvPr id="4" name="Текстов контейнер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5" name="Контейнер за 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6" name="Контейнер за долния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bg-BG" dirty="0"/>
          </a:p>
        </p:txBody>
      </p:sp>
      <p:sp>
        <p:nvSpPr>
          <p:cNvPr id="7" name="Контейнер за номер н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7D077-63B3-4C33-A682-EDF81850ACA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083236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bg-BG" smtClean="0"/>
              <a:t>Click to edit Master text styles</a:t>
            </a:r>
          </a:p>
          <a:p>
            <a:pPr lvl="1"/>
            <a:r>
              <a:rPr lang="en-US" altLang="bg-BG" smtClean="0"/>
              <a:t>Second level</a:t>
            </a:r>
          </a:p>
          <a:p>
            <a:pPr lvl="2"/>
            <a:r>
              <a:rPr lang="en-US" altLang="bg-BG" smtClean="0"/>
              <a:t>Third level</a:t>
            </a:r>
          </a:p>
          <a:p>
            <a:pPr lvl="3"/>
            <a:r>
              <a:rPr lang="en-US" altLang="bg-BG" smtClean="0"/>
              <a:t>Fourth level</a:t>
            </a:r>
          </a:p>
          <a:p>
            <a:pPr lvl="4"/>
            <a:r>
              <a:rPr lang="en-US" altLang="bg-BG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bg-BG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bg-BG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552BD8D-A8F5-48CA-9E4A-E52DB2CE86E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http://www.aots.org/12_newsletter/newsletter_2009-new2/newsletter_2009-2-images/04-Technology/page%203-d.jpg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http://www.aots.org/12_newsletter/newsletter_2009-new2/newsletter_2009-2-images/04-Technology/page%203-c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http://www.aots.org/12_newsletter/newsletter_2009-new2/newsletter_2009-2-images/04-Technology/page%203-b.jpg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www.aots.org/12_newsletter/newsletter_2009-new2/newsletter_2009-2-images/04-Technology/page%203-a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bg-BG" altLang="bg-BG" dirty="0"/>
              <a:t>Илюстрации на Кайзен</a:t>
            </a:r>
            <a:endParaRPr lang="en-US" altLang="bg-BG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562600"/>
          </a:xfrm>
        </p:spPr>
        <p:txBody>
          <a:bodyPr/>
          <a:lstStyle/>
          <a:p>
            <a:pPr>
              <a:buFontTx/>
              <a:buNone/>
            </a:pPr>
            <a:r>
              <a:rPr lang="bg-BG" altLang="bg-BG" sz="2800" dirty="0"/>
              <a:t>На слайдовете са показани под формата на </a:t>
            </a:r>
            <a:endParaRPr lang="en-US" altLang="bg-BG" sz="2800" dirty="0"/>
          </a:p>
          <a:p>
            <a:pPr>
              <a:buFontTx/>
              <a:buNone/>
            </a:pPr>
            <a:r>
              <a:rPr lang="bg-BG" altLang="bg-BG" sz="2800" dirty="0"/>
              <a:t>картинки и схеми примери за успешна </a:t>
            </a:r>
            <a:endParaRPr lang="en-US" altLang="bg-BG" sz="2800" dirty="0"/>
          </a:p>
          <a:p>
            <a:pPr>
              <a:buFontTx/>
              <a:buNone/>
            </a:pPr>
            <a:r>
              <a:rPr lang="bg-BG" altLang="bg-BG" sz="2800" dirty="0"/>
              <a:t>реализация на Кайзен.</a:t>
            </a:r>
          </a:p>
          <a:p>
            <a:pPr>
              <a:buFontTx/>
              <a:buNone/>
            </a:pPr>
            <a:r>
              <a:rPr lang="bg-BG" altLang="bg-BG" sz="2800" dirty="0"/>
              <a:t>Целта е да се покаже как на практика могат да </a:t>
            </a:r>
            <a:endParaRPr lang="en-US" altLang="bg-BG" sz="2800" dirty="0"/>
          </a:p>
          <a:p>
            <a:pPr>
              <a:buFontTx/>
              <a:buNone/>
            </a:pPr>
            <a:r>
              <a:rPr lang="bg-BG" altLang="bg-BG" sz="2800" dirty="0"/>
              <a:t>се подобрят работните процеси и начините за </a:t>
            </a:r>
            <a:endParaRPr lang="en-US" altLang="bg-BG" sz="2800" dirty="0"/>
          </a:p>
          <a:p>
            <a:pPr>
              <a:buFontTx/>
              <a:buNone/>
            </a:pPr>
            <a:r>
              <a:rPr lang="bg-BG" altLang="bg-BG" sz="2800" dirty="0"/>
              <a:t>извършване на дадена дейност.</a:t>
            </a:r>
          </a:p>
          <a:p>
            <a:pPr>
              <a:buFontTx/>
              <a:buNone/>
            </a:pPr>
            <a:r>
              <a:rPr lang="bg-BG" altLang="bg-BG" sz="2800" dirty="0"/>
              <a:t>Картинките бяха публикуване в списание </a:t>
            </a:r>
            <a:endParaRPr lang="en-US" altLang="bg-BG" sz="2800" dirty="0"/>
          </a:p>
          <a:p>
            <a:pPr>
              <a:buFontTx/>
              <a:buNone/>
            </a:pPr>
            <a:r>
              <a:rPr lang="bg-BG" altLang="bg-BG" sz="2800" dirty="0"/>
              <a:t>Кеншу, издавано от японската организация</a:t>
            </a:r>
            <a:r>
              <a:rPr lang="en-US" altLang="bg-BG" sz="2800" dirty="0"/>
              <a:t> </a:t>
            </a:r>
            <a:endParaRPr lang="bg-BG" altLang="bg-BG" sz="2800" dirty="0"/>
          </a:p>
          <a:p>
            <a:pPr>
              <a:buFontTx/>
              <a:buNone/>
            </a:pPr>
            <a:r>
              <a:rPr lang="en-US" altLang="bg-BG" sz="2800" dirty="0"/>
              <a:t>AOTS </a:t>
            </a:r>
            <a:r>
              <a:rPr lang="bg-BG" altLang="bg-BG" sz="2800" dirty="0"/>
              <a:t>за обучение на специалисти </a:t>
            </a:r>
          </a:p>
          <a:p>
            <a:pPr>
              <a:buFontTx/>
              <a:buNone/>
            </a:pPr>
            <a:r>
              <a:rPr lang="bg-BG" altLang="bg-BG" sz="2800" dirty="0"/>
              <a:t>от различни държави. </a:t>
            </a:r>
          </a:p>
          <a:p>
            <a:pPr>
              <a:buFontTx/>
              <a:buNone/>
            </a:pPr>
            <a:endParaRPr lang="en-US" altLang="bg-BG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04800"/>
            <a:ext cx="10744200" cy="998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457200"/>
            <a:ext cx="9448800" cy="720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5400" y="-457200"/>
            <a:ext cx="9906000" cy="906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1525" y="-457200"/>
            <a:ext cx="10144125" cy="777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457200"/>
            <a:ext cx="10145713" cy="777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 dirty="0"/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0"/>
            <a:ext cx="9917113" cy="883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 dirty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429000" y="-1447800"/>
            <a:ext cx="12573000" cy="830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457200"/>
            <a:ext cx="9601200" cy="777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bg-BG" altLang="bg-BG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bg-BG" altLang="bg-BG" dirty="0"/>
          </a:p>
        </p:txBody>
      </p:sp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600200"/>
            <a:ext cx="9917113" cy="822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K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9448800" cy="647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ctr"/>
          <a:lstStyle/>
          <a:p>
            <a:endParaRPr lang="bg-BG" altLang="bg-BG" sz="44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/>
          <a:p>
            <a:endParaRPr lang="bg-BG" altLang="bg-BG" sz="32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" y="533400"/>
            <a:ext cx="9906000" cy="720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492125" y="138113"/>
            <a:ext cx="86598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bg-BG" altLang="bg-BG" sz="1200" b="1" i="1" dirty="0">
                <a:cs typeface="Times New Roman" panose="02020603050405020304" pitchFamily="18" charset="0"/>
              </a:rPr>
              <a:t>Преди:</a:t>
            </a:r>
            <a:r>
              <a:rPr lang="bg-BG" altLang="bg-BG" sz="1200" b="1" dirty="0">
                <a:cs typeface="Times New Roman" panose="02020603050405020304" pitchFamily="18" charset="0"/>
              </a:rPr>
              <a:t> Децата играят без контрол в близост до горещите съдове на печката.</a:t>
            </a:r>
            <a:endParaRPr lang="en-US" altLang="bg-BG" sz="900" b="1" dirty="0"/>
          </a:p>
          <a:p>
            <a:pPr eaLnBrk="0" hangingPunct="0"/>
            <a:r>
              <a:rPr lang="bg-BG" altLang="bg-BG" sz="1200" b="1" i="1" dirty="0">
                <a:cs typeface="Times New Roman" panose="02020603050405020304" pitchFamily="18" charset="0"/>
              </a:rPr>
              <a:t>След:</a:t>
            </a:r>
            <a:r>
              <a:rPr lang="bg-BG" altLang="bg-BG" sz="1200" b="1" dirty="0">
                <a:cs typeface="Times New Roman" panose="02020603050405020304" pitchFamily="18" charset="0"/>
              </a:rPr>
              <a:t> Очертана е границата, до която може да доближават и възрастен човек ги следи дали спазват въведеното правило.</a:t>
            </a:r>
            <a:endParaRPr lang="bg-BG" altLang="bg-BG" b="1" dirty="0"/>
          </a:p>
        </p:txBody>
      </p:sp>
      <p:pic>
        <p:nvPicPr>
          <p:cNvPr id="5124" name="Picture 4" descr="http://www.aots.org/12_newsletter/newsletter_2009-new2/newsletter_2009-2-images/04-Technology/page%203-d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25" y="595313"/>
            <a:ext cx="8042275" cy="6124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1428750" y="169218"/>
            <a:ext cx="605088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bg-BG" altLang="bg-BG" sz="1200" b="1" i="1" dirty="0">
                <a:cs typeface="Times New Roman" panose="02020603050405020304" pitchFamily="18" charset="0"/>
              </a:rPr>
              <a:t>Преди</a:t>
            </a:r>
            <a:r>
              <a:rPr lang="bg-BG" altLang="bg-BG" sz="1200" b="1" dirty="0" smtClean="0">
                <a:cs typeface="Times New Roman" panose="02020603050405020304" pitchFamily="18" charset="0"/>
              </a:rPr>
              <a:t>: Рисуването </a:t>
            </a:r>
            <a:r>
              <a:rPr lang="bg-BG" altLang="bg-BG" sz="1200" b="1" dirty="0">
                <a:cs typeface="Times New Roman" panose="02020603050405020304" pitchFamily="18" charset="0"/>
              </a:rPr>
              <a:t>е бавно с една четка и един цвят.</a:t>
            </a:r>
            <a:endParaRPr lang="en-US" altLang="bg-BG" sz="900" b="1" dirty="0"/>
          </a:p>
          <a:p>
            <a:pPr eaLnBrk="0" hangingPunct="0"/>
            <a:r>
              <a:rPr lang="bg-BG" altLang="bg-BG" sz="1200" b="1" i="1" dirty="0">
                <a:cs typeface="Times New Roman" panose="02020603050405020304" pitchFamily="18" charset="0"/>
              </a:rPr>
              <a:t>След:</a:t>
            </a:r>
            <a:r>
              <a:rPr lang="bg-BG" altLang="bg-BG" sz="1200" b="1" dirty="0">
                <a:cs typeface="Times New Roman" panose="02020603050405020304" pitchFamily="18" charset="0"/>
              </a:rPr>
              <a:t> </a:t>
            </a:r>
            <a:r>
              <a:rPr lang="bg-BG" altLang="bg-BG" sz="1200" b="1" dirty="0" smtClean="0">
                <a:cs typeface="Times New Roman" panose="02020603050405020304" pitchFamily="18" charset="0"/>
              </a:rPr>
              <a:t> Работи </a:t>
            </a:r>
            <a:r>
              <a:rPr lang="bg-BG" altLang="bg-BG" sz="1200" b="1" dirty="0">
                <a:cs typeface="Times New Roman" panose="02020603050405020304" pitchFamily="18" charset="0"/>
              </a:rPr>
              <a:t>се с по-висока производителност - с две четки едновременно</a:t>
            </a:r>
            <a:r>
              <a:rPr lang="bg-BG" altLang="bg-BG" sz="1200" dirty="0">
                <a:cs typeface="Times New Roman" panose="02020603050405020304" pitchFamily="18" charset="0"/>
              </a:rPr>
              <a:t>.</a:t>
            </a:r>
            <a:endParaRPr lang="bg-BG" altLang="bg-BG" dirty="0"/>
          </a:p>
        </p:txBody>
      </p:sp>
      <p:pic>
        <p:nvPicPr>
          <p:cNvPr id="6148" name="Picture 4" descr="http://www.aots.org/12_newsletter/newsletter_2009-new2/newsletter_2009-2-images/04-Technology/page%203-c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0" y="628650"/>
            <a:ext cx="6286500" cy="605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657350" y="149225"/>
            <a:ext cx="6175375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bg-BG" altLang="bg-BG" sz="1200" b="1" i="1" dirty="0">
                <a:cs typeface="Times New Roman" panose="02020603050405020304" pitchFamily="18" charset="0"/>
              </a:rPr>
              <a:t>Преди:</a:t>
            </a:r>
            <a:r>
              <a:rPr lang="bg-BG" altLang="bg-BG" sz="1200" b="1" dirty="0">
                <a:cs typeface="Times New Roman" panose="02020603050405020304" pitchFamily="18" charset="0"/>
              </a:rPr>
              <a:t> Чадъра с дълга дръжка се поставя на задните седалки на автомобила и пречи.</a:t>
            </a:r>
            <a:endParaRPr lang="en-US" altLang="bg-BG" sz="900" b="1" dirty="0"/>
          </a:p>
          <a:p>
            <a:pPr eaLnBrk="0" hangingPunct="0"/>
            <a:r>
              <a:rPr lang="bg-BG" altLang="bg-BG" sz="1200" b="1" i="1" dirty="0">
                <a:cs typeface="Times New Roman" panose="02020603050405020304" pitchFamily="18" charset="0"/>
              </a:rPr>
              <a:t>След:</a:t>
            </a:r>
            <a:r>
              <a:rPr lang="bg-BG" altLang="bg-BG" sz="1200" b="1" dirty="0">
                <a:cs typeface="Times New Roman" panose="02020603050405020304" pitchFamily="18" charset="0"/>
              </a:rPr>
              <a:t> Чадъра се поставя под седалките на скоби и не заема място на седалките.</a:t>
            </a:r>
            <a:endParaRPr lang="en-US" altLang="bg-BG" sz="900" b="1" dirty="0"/>
          </a:p>
          <a:p>
            <a:pPr eaLnBrk="0" hangingPunct="0"/>
            <a:endParaRPr lang="en-US" altLang="bg-BG" b="1" dirty="0"/>
          </a:p>
        </p:txBody>
      </p:sp>
      <p:pic>
        <p:nvPicPr>
          <p:cNvPr id="7172" name="Picture 4" descr="http://www.aots.org/12_newsletter/newsletter_2009-new2/newsletter_2009-2-images/04-Technology/page%203-b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350" y="881063"/>
            <a:ext cx="5829300" cy="582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-82550" y="17463"/>
            <a:ext cx="8845550" cy="63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bg-BG" altLang="bg-BG" sz="1200" b="1" i="1" dirty="0"/>
              <a:t>     </a:t>
            </a:r>
            <a:r>
              <a:rPr lang="bg-BG" altLang="bg-BG" sz="1200" b="1" i="1" dirty="0">
                <a:cs typeface="Times New Roman" panose="02020603050405020304" pitchFamily="18" charset="0"/>
              </a:rPr>
              <a:t>Преди</a:t>
            </a:r>
            <a:r>
              <a:rPr lang="bg-BG" altLang="bg-BG" sz="1200" b="1" dirty="0">
                <a:cs typeface="Times New Roman" panose="02020603050405020304" pitchFamily="18" charset="0"/>
              </a:rPr>
              <a:t>: Фермерът трябва да пълни с храна всички хранилки. </a:t>
            </a:r>
            <a:endParaRPr lang="bg-BG" altLang="bg-BG" sz="1200" b="1" dirty="0"/>
          </a:p>
          <a:p>
            <a:r>
              <a:rPr lang="bg-BG" altLang="bg-BG" sz="1200" b="1" dirty="0"/>
              <a:t>     </a:t>
            </a:r>
            <a:r>
              <a:rPr lang="bg-BG" altLang="bg-BG" sz="1200" b="1" dirty="0">
                <a:cs typeface="Times New Roman" panose="02020603050405020304" pitchFamily="18" charset="0"/>
              </a:rPr>
              <a:t>Храната не се разпределя равномерно и прасетата растат с различна скорост.</a:t>
            </a:r>
            <a:endParaRPr lang="en-US" altLang="bg-BG" sz="900" b="1" dirty="0"/>
          </a:p>
          <a:p>
            <a:pPr eaLnBrk="0" hangingPunct="0"/>
            <a:r>
              <a:rPr lang="bg-BG" altLang="bg-BG" sz="1200" b="1" i="1" dirty="0"/>
              <a:t>     </a:t>
            </a:r>
            <a:r>
              <a:rPr lang="bg-BG" altLang="bg-BG" sz="1200" b="1" i="1" dirty="0">
                <a:cs typeface="Times New Roman" panose="02020603050405020304" pitchFamily="18" charset="0"/>
              </a:rPr>
              <a:t>След</a:t>
            </a:r>
            <a:r>
              <a:rPr lang="bg-BG" altLang="bg-BG" sz="1200" b="1" dirty="0">
                <a:cs typeface="Times New Roman" panose="02020603050405020304" pitchFamily="18" charset="0"/>
              </a:rPr>
              <a:t>: Фермерът пълни една обща хранилка и животните растат равномерно.</a:t>
            </a:r>
            <a:endParaRPr lang="bg-BG" altLang="bg-BG" b="1" dirty="0"/>
          </a:p>
        </p:txBody>
      </p:sp>
      <p:pic>
        <p:nvPicPr>
          <p:cNvPr id="8196" name="Picture 4" descr="http://www.aots.org/12_newsletter/newsletter_2009-new2/newsletter_2009-2-images/04-Technology/page%203-a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685800"/>
            <a:ext cx="6934200" cy="593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0"/>
            <a:ext cx="7162800" cy="746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457200"/>
            <a:ext cx="10221913" cy="777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192</Words>
  <Application>Microsoft Office PowerPoint</Application>
  <PresentationFormat>Презентация на цял екран (4:3)</PresentationFormat>
  <Paragraphs>20</Paragraphs>
  <Slides>18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Default Design</vt:lpstr>
      <vt:lpstr>Илюстрации на Кайзен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Kaizen</dc:title>
  <dc:subject>Pictures</dc:subject>
  <dc:creator>Rumen Yordanov</dc:creator>
  <cp:lastModifiedBy>Rumen Yordanov</cp:lastModifiedBy>
  <cp:revision>18</cp:revision>
  <dcterms:created xsi:type="dcterms:W3CDTF">2017-04-05T06:08:03Z</dcterms:created>
  <dcterms:modified xsi:type="dcterms:W3CDTF">2026-04-14T10:47:01Z</dcterms:modified>
</cp:coreProperties>
</file>