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7" r:id="rId2"/>
    <p:sldId id="265" r:id="rId3"/>
    <p:sldId id="274" r:id="rId4"/>
    <p:sldId id="275" r:id="rId5"/>
    <p:sldId id="276" r:id="rId6"/>
    <p:sldId id="256" r:id="rId7"/>
    <p:sldId id="273" r:id="rId8"/>
    <p:sldId id="257" r:id="rId9"/>
    <p:sldId id="258" r:id="rId10"/>
    <p:sldId id="259" r:id="rId11"/>
    <p:sldId id="260" r:id="rId12"/>
    <p:sldId id="272" r:id="rId13"/>
    <p:sldId id="269" r:id="rId14"/>
    <p:sldId id="270" r:id="rId15"/>
    <p:sldId id="268" r:id="rId16"/>
    <p:sldId id="271" r:id="rId17"/>
    <p:sldId id="266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16" autoAdjust="0"/>
    <p:restoredTop sz="94796" autoAdjust="0"/>
  </p:normalViewPr>
  <p:slideViewPr>
    <p:cSldViewPr>
      <p:cViewPr varScale="1">
        <p:scale>
          <a:sx n="102" d="100"/>
          <a:sy n="102" d="100"/>
        </p:scale>
        <p:origin x="43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5 w 717"/>
                <a:gd name="T1" fmla="*/ 845 h 845"/>
                <a:gd name="T2" fmla="*/ 735 w 717"/>
                <a:gd name="T3" fmla="*/ 821 h 845"/>
                <a:gd name="T4" fmla="*/ 592 w 717"/>
                <a:gd name="T5" fmla="*/ 605 h 845"/>
                <a:gd name="T6" fmla="*/ 415 w 717"/>
                <a:gd name="T7" fmla="*/ 396 h 845"/>
                <a:gd name="T8" fmla="*/ 230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8 w 717"/>
                <a:gd name="T15" fmla="*/ 198 h 845"/>
                <a:gd name="T16" fmla="*/ 409 w 717"/>
                <a:gd name="T17" fmla="*/ 408 h 845"/>
                <a:gd name="T18" fmla="*/ 586 w 717"/>
                <a:gd name="T19" fmla="*/ 623 h 845"/>
                <a:gd name="T20" fmla="*/ 735 w 717"/>
                <a:gd name="T21" fmla="*/ 845 h 845"/>
                <a:gd name="T22" fmla="*/ 73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6 w 407"/>
                <a:gd name="T1" fmla="*/ 414 h 414"/>
                <a:gd name="T2" fmla="*/ 416 w 407"/>
                <a:gd name="T3" fmla="*/ 396 h 414"/>
                <a:gd name="T4" fmla="*/ 231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5 w 407"/>
                <a:gd name="T13" fmla="*/ 204 h 414"/>
                <a:gd name="T14" fmla="*/ 416 w 407"/>
                <a:gd name="T15" fmla="*/ 414 h 414"/>
                <a:gd name="T16" fmla="*/ 416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4 w 586"/>
                <a:gd name="T1" fmla="*/ 0 h 599"/>
                <a:gd name="T2" fmla="*/ 586 w 586"/>
                <a:gd name="T3" fmla="*/ 0 h 599"/>
                <a:gd name="T4" fmla="*/ 416 w 586"/>
                <a:gd name="T5" fmla="*/ 132 h 599"/>
                <a:gd name="T6" fmla="*/ 266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6 w 586"/>
                <a:gd name="T17" fmla="*/ 282 h 599"/>
                <a:gd name="T18" fmla="*/ 422 w 586"/>
                <a:gd name="T19" fmla="*/ 138 h 599"/>
                <a:gd name="T20" fmla="*/ 604 w 586"/>
                <a:gd name="T21" fmla="*/ 0 h 599"/>
                <a:gd name="T22" fmla="*/ 60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8 w 269"/>
                <a:gd name="T1" fmla="*/ 0 h 252"/>
                <a:gd name="T2" fmla="*/ 260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8 w 269"/>
                <a:gd name="T15" fmla="*/ 0 h 252"/>
                <a:gd name="T16" fmla="*/ 278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</p:grpSp>
      <p:sp>
        <p:nvSpPr>
          <p:cNvPr id="686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686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48EFD-992D-4069-9FE0-638C0FD7357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14618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EA6E47-0C22-4A99-A641-4305B533417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61656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7AB3B0-5B36-4A9C-9241-F5165B656F8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34031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E858E4-2F8C-408F-94FC-9C86E5069AE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843471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59F1AE-ACC7-42E4-8D97-D1C5035C06E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800667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5A4959-9AFF-466D-A241-B8E738A9774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993836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A96445-A491-42F1-981A-BE5F343C62FC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280233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BDC8B2-EB99-447C-9323-31A3C590881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780890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526B90-44F6-42FA-B9F9-21E3E2BE710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777143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C1D21D-5779-4FE9-9A54-5421B1DDA55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301575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C6F348-78FA-4F73-93FF-0D80FFA0843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9064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28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675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675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675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675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5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5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5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5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5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5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5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5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6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6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6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  <p:sp>
            <p:nvSpPr>
              <p:cNvPr id="676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/>
              </a:p>
            </p:txBody>
          </p:sp>
        </p:grpSp>
        <p:sp>
          <p:nvSpPr>
            <p:cNvPr id="676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676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676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103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5 w 717"/>
                <a:gd name="T1" fmla="*/ 845 h 845"/>
                <a:gd name="T2" fmla="*/ 735 w 717"/>
                <a:gd name="T3" fmla="*/ 821 h 845"/>
                <a:gd name="T4" fmla="*/ 592 w 717"/>
                <a:gd name="T5" fmla="*/ 605 h 845"/>
                <a:gd name="T6" fmla="*/ 415 w 717"/>
                <a:gd name="T7" fmla="*/ 396 h 845"/>
                <a:gd name="T8" fmla="*/ 230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8 w 717"/>
                <a:gd name="T15" fmla="*/ 198 h 845"/>
                <a:gd name="T16" fmla="*/ 409 w 717"/>
                <a:gd name="T17" fmla="*/ 408 h 845"/>
                <a:gd name="T18" fmla="*/ 586 w 717"/>
                <a:gd name="T19" fmla="*/ 623 h 845"/>
                <a:gd name="T20" fmla="*/ 735 w 717"/>
                <a:gd name="T21" fmla="*/ 845 h 845"/>
                <a:gd name="T22" fmla="*/ 73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4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6 w 407"/>
                <a:gd name="T1" fmla="*/ 414 h 414"/>
                <a:gd name="T2" fmla="*/ 416 w 407"/>
                <a:gd name="T3" fmla="*/ 396 h 414"/>
                <a:gd name="T4" fmla="*/ 231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5 w 407"/>
                <a:gd name="T13" fmla="*/ 204 h 414"/>
                <a:gd name="T14" fmla="*/ 416 w 407"/>
                <a:gd name="T15" fmla="*/ 414 h 414"/>
                <a:gd name="T16" fmla="*/ 416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76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104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4 w 586"/>
                <a:gd name="T1" fmla="*/ 0 h 599"/>
                <a:gd name="T2" fmla="*/ 586 w 586"/>
                <a:gd name="T3" fmla="*/ 0 h 599"/>
                <a:gd name="T4" fmla="*/ 416 w 586"/>
                <a:gd name="T5" fmla="*/ 132 h 599"/>
                <a:gd name="T6" fmla="*/ 266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6 w 586"/>
                <a:gd name="T17" fmla="*/ 282 h 599"/>
                <a:gd name="T18" fmla="*/ 422 w 586"/>
                <a:gd name="T19" fmla="*/ 138 h 599"/>
                <a:gd name="T20" fmla="*/ 604 w 586"/>
                <a:gd name="T21" fmla="*/ 0 h 599"/>
                <a:gd name="T22" fmla="*/ 60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4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8 w 269"/>
                <a:gd name="T1" fmla="*/ 0 h 252"/>
                <a:gd name="T2" fmla="*/ 260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8 w 269"/>
                <a:gd name="T15" fmla="*/ 0 h 252"/>
                <a:gd name="T16" fmla="*/ 278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4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4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4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05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05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05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05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05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</p:grpSp>
        <p:sp>
          <p:nvSpPr>
            <p:cNvPr id="1048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49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</p:grpSp>
      <p:sp>
        <p:nvSpPr>
          <p:cNvPr id="676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76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6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6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1BCA384-B64E-4695-B861-121AAC46B473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676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5" r:id="rId1"/>
    <p:sldLayoutId id="2147483814" r:id="rId2"/>
    <p:sldLayoutId id="2147483813" r:id="rId3"/>
    <p:sldLayoutId id="2147483812" r:id="rId4"/>
    <p:sldLayoutId id="2147483811" r:id="rId5"/>
    <p:sldLayoutId id="2147483810" r:id="rId6"/>
    <p:sldLayoutId id="2147483809" r:id="rId7"/>
    <p:sldLayoutId id="2147483808" r:id="rId8"/>
    <p:sldLayoutId id="2147483807" r:id="rId9"/>
    <p:sldLayoutId id="2147483806" r:id="rId10"/>
    <p:sldLayoutId id="214748380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DMANames.xls" TargetMode="External"/><Relationship Id="rId2" Type="http://schemas.openxmlformats.org/officeDocument/2006/relationships/hyperlink" Target="&#1050;&#1088;&#1080;&#1090;&#1077;&#1088;&#1080;&#1080;%20&#1079;&#1072;%20&#1080;&#1079;&#1073;&#1086;&#1088;%20&#1085;&#1072;%20&#1090;&#1086;&#1095;&#1082;&#1080;%20&#1079;&#1072;%20&#1080;&#1079;&#1084;&#1077;&#1088;&#1074;&#1072;&#1085;&#1077;.docx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DMA14.doc" TargetMode="External"/><Relationship Id="rId4" Type="http://schemas.openxmlformats.org/officeDocument/2006/relationships/hyperlink" Target="REGDMA.doc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ZapLOGERI.doc" TargetMode="External"/><Relationship Id="rId2" Type="http://schemas.openxmlformats.org/officeDocument/2006/relationships/hyperlink" Target="INSTRDMA2016.do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AnLoggers_NEW.xls" TargetMode="External"/><Relationship Id="rId2" Type="http://schemas.openxmlformats.org/officeDocument/2006/relationships/hyperlink" Target="BlankiLeakDetect.xl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&#1052;&#1077;&#1090;&#1086;&#1076;&#1080;&#1082;&#1072;%20&#1079;&#1072;%20&#1089;&#1090;&#1080;&#1084;&#1091;&#1083;&#1080;&#1088;&#1072;&#1085;&#1077;%20&#1085;&#1072;%20&#1077;&#1082;&#1080;&#1087;&#1080;&#1090;&#1077;%20&#1087;&#1086;%20&#1089;&#1085;&#1080;&#1078;&#1077;&#1085;&#1080;&#1077;%20&#1085;&#1072;%20&#1074;&#1086;&#1076;&#1085;&#1080;&#1090;&#1077;%20&#1079;&#1072;&#1075;&#1091;&#1073;&#1080;1.doc" TargetMode="External"/><Relationship Id="rId2" Type="http://schemas.openxmlformats.org/officeDocument/2006/relationships/hyperlink" Target="Watermerene.do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Vodna%20karta.doc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Zadlogger.doc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bg-BG" altLang="bg-BG" sz="3600" dirty="0" smtClean="0">
                <a:latin typeface="Times New Roman" panose="02020603050405020304" pitchFamily="18" charset="0"/>
              </a:rPr>
              <a:t>Изграждане на информационна система за контрол на водоразпределението</a:t>
            </a:r>
            <a:endParaRPr lang="en-US" altLang="bg-BG" sz="3600" dirty="0" smtClean="0">
              <a:latin typeface="Times New Roman" panose="02020603050405020304" pitchFamily="18" charset="0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bg-BG" dirty="0" smtClean="0"/>
          </a:p>
        </p:txBody>
      </p:sp>
      <p:pic>
        <p:nvPicPr>
          <p:cNvPr id="3076" name="Picture 4" descr="Mart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00213"/>
            <a:ext cx="8280400" cy="515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549275"/>
            <a:ext cx="8748712" cy="6308725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SzTx/>
              <a:buFont typeface="Wingdings" panose="05000000000000000000" pitchFamily="2" charset="2"/>
              <a:buAutoNum type="arabicPeriod" startAt="8"/>
            </a:pPr>
            <a:r>
              <a:rPr lang="bg-BG" altLang="bg-BG" sz="2800" dirty="0" smtClean="0">
                <a:latin typeface="Times New Roman" panose="02020603050405020304" pitchFamily="18" charset="0"/>
                <a:hlinkClick r:id="rId2" action="ppaction://hlinkfile"/>
              </a:rPr>
              <a:t>Определяне местата за монтаж и</a:t>
            </a:r>
            <a:endParaRPr lang="en-US" altLang="bg-BG" sz="2800" dirty="0" smtClean="0">
              <a:latin typeface="Times New Roman" panose="02020603050405020304" pitchFamily="18" charset="0"/>
              <a:hlinkClick r:id="rId2" action="ppaction://hlinkfile"/>
            </a:endParaRPr>
          </a:p>
          <a:p>
            <a:pPr marL="609600" indent="-609600" eaLnBrk="1" hangingPunct="1">
              <a:lnSpc>
                <a:spcPct val="90000"/>
              </a:lnSpc>
              <a:buSzTx/>
              <a:buFont typeface="Wingdings" panose="05000000000000000000" pitchFamily="2" charset="2"/>
              <a:buNone/>
            </a:pPr>
            <a:r>
              <a:rPr lang="bg-BG" altLang="bg-BG" sz="2800" dirty="0" smtClean="0">
                <a:latin typeface="Times New Roman" panose="02020603050405020304" pitchFamily="18" charset="0"/>
                <a:hlinkClick r:id="rId2" action="ppaction://hlinkfile"/>
              </a:rPr>
              <a:t>изготвяне</a:t>
            </a:r>
            <a:r>
              <a:rPr lang="en-US" altLang="bg-BG" sz="2800" dirty="0" smtClean="0">
                <a:latin typeface="Times New Roman" panose="02020603050405020304" pitchFamily="18" charset="0"/>
                <a:hlinkClick r:id="rId2" action="ppaction://hlinkfile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  <a:hlinkClick r:id="rId2" action="ppaction://hlinkfile"/>
              </a:rPr>
              <a:t>на програма за реализация на </a:t>
            </a:r>
          </a:p>
          <a:p>
            <a:pPr marL="609600" indent="-609600" eaLnBrk="1" hangingPunct="1">
              <a:lnSpc>
                <a:spcPct val="90000"/>
              </a:lnSpc>
              <a:buSzTx/>
              <a:buFont typeface="Wingdings" panose="05000000000000000000" pitchFamily="2" charset="2"/>
              <a:buNone/>
            </a:pPr>
            <a:r>
              <a:rPr lang="bg-BG" altLang="bg-BG" sz="2800" dirty="0" smtClean="0">
                <a:latin typeface="Times New Roman" panose="02020603050405020304" pitchFamily="18" charset="0"/>
                <a:hlinkClick r:id="rId2" action="ppaction://hlinkfile"/>
              </a:rPr>
              <a:t>проекта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.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bg-BG" altLang="bg-BG" sz="8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SzTx/>
              <a:buFont typeface="Wingdings" panose="05000000000000000000" pitchFamily="2" charset="2"/>
              <a:buAutoNum type="arabicPeriod" startAt="9"/>
            </a:pPr>
            <a:r>
              <a:rPr lang="bg-BG" altLang="bg-BG" sz="2800" dirty="0" smtClean="0">
                <a:latin typeface="Times New Roman" panose="02020603050405020304" pitchFamily="18" charset="0"/>
                <a:hlinkClick r:id="rId3" action="ppaction://hlinkfile"/>
              </a:rPr>
              <a:t>Изготвяне на списък с номера и имена </a:t>
            </a:r>
          </a:p>
          <a:p>
            <a:pPr marL="609600" indent="-609600" eaLnBrk="1" hangingPunct="1">
              <a:lnSpc>
                <a:spcPct val="90000"/>
              </a:lnSpc>
              <a:buSzTx/>
              <a:buFont typeface="Wingdings" panose="05000000000000000000" pitchFamily="2" charset="2"/>
              <a:buNone/>
            </a:pPr>
            <a:r>
              <a:rPr lang="bg-BG" altLang="bg-BG" sz="2800" dirty="0" smtClean="0">
                <a:latin typeface="Times New Roman" panose="02020603050405020304" pitchFamily="18" charset="0"/>
                <a:hlinkClick r:id="rId3" action="ppaction://hlinkfile"/>
              </a:rPr>
              <a:t>на зоните и кои логери къде ще се </a:t>
            </a:r>
          </a:p>
          <a:p>
            <a:pPr marL="609600" indent="-609600" eaLnBrk="1" hangingPunct="1">
              <a:lnSpc>
                <a:spcPct val="90000"/>
              </a:lnSpc>
              <a:buSzTx/>
              <a:buFont typeface="Wingdings" panose="05000000000000000000" pitchFamily="2" charset="2"/>
              <a:buNone/>
            </a:pPr>
            <a:r>
              <a:rPr lang="bg-BG" altLang="bg-BG" sz="2800" dirty="0" smtClean="0">
                <a:latin typeface="Times New Roman" panose="02020603050405020304" pitchFamily="18" charset="0"/>
                <a:hlinkClick r:id="rId3" action="ppaction://hlinkfile"/>
              </a:rPr>
              <a:t>монтират.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800" dirty="0" smtClean="0">
                <a:latin typeface="Times New Roman" panose="02020603050405020304" pitchFamily="18" charset="0"/>
                <a:hlinkClick r:id="rId3" action="ppaction://hlinkfile"/>
              </a:rPr>
              <a:t> </a:t>
            </a:r>
            <a:endParaRPr lang="en-US" altLang="bg-BG" sz="8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SzTx/>
              <a:buFont typeface="Wingdings" panose="05000000000000000000" pitchFamily="2" charset="2"/>
              <a:buAutoNum type="arabicPeriod" startAt="10"/>
            </a:pPr>
            <a:r>
              <a:rPr lang="bg-BG" altLang="bg-BG" sz="2800" dirty="0" smtClean="0">
                <a:latin typeface="Times New Roman" panose="02020603050405020304" pitchFamily="18" charset="0"/>
                <a:hlinkClick r:id="rId4" action="ppaction://hlinkfile"/>
              </a:rPr>
              <a:t>Попълване на регистрационна форма за </a:t>
            </a:r>
            <a:endParaRPr lang="en-US" altLang="bg-BG" sz="2800" dirty="0" smtClean="0">
              <a:latin typeface="Times New Roman" panose="02020603050405020304" pitchFamily="18" charset="0"/>
              <a:hlinkClick r:id="rId4" action="ppaction://hlinkfile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2800" dirty="0" smtClean="0">
                <a:latin typeface="Times New Roman" panose="02020603050405020304" pitchFamily="18" charset="0"/>
                <a:hlinkClick r:id="rId4" action="ppaction://hlinkfile"/>
              </a:rPr>
              <a:t>точка за измерване на водни количества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.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bg-BG" altLang="bg-BG" sz="8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SzTx/>
              <a:buFont typeface="Wingdings" panose="05000000000000000000" pitchFamily="2" charset="2"/>
              <a:buAutoNum type="arabicPeriod" startAt="11"/>
            </a:pPr>
            <a:r>
              <a:rPr lang="bg-BG" altLang="bg-BG" sz="2800" dirty="0" smtClean="0">
                <a:latin typeface="Times New Roman" panose="02020603050405020304" pitchFamily="18" charset="0"/>
                <a:hlinkClick r:id="rId5" action="ppaction://hlinkfile"/>
              </a:rPr>
              <a:t>Монтаж и настройка на логерите, </a:t>
            </a:r>
          </a:p>
          <a:p>
            <a:pPr marL="609600" indent="-609600" eaLnBrk="1" hangingPunct="1">
              <a:lnSpc>
                <a:spcPct val="90000"/>
              </a:lnSpc>
              <a:buSzTx/>
              <a:buFont typeface="Wingdings" panose="05000000000000000000" pitchFamily="2" charset="2"/>
              <a:buNone/>
            </a:pPr>
            <a:r>
              <a:rPr lang="bg-BG" altLang="bg-BG" sz="2800" dirty="0" smtClean="0">
                <a:latin typeface="Times New Roman" panose="02020603050405020304" pitchFamily="18" charset="0"/>
                <a:hlinkClick r:id="rId5" action="ppaction://hlinkfile"/>
              </a:rPr>
              <a:t>съгласно изготвена годишна програма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.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bg-BG" altLang="bg-BG" sz="8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SzTx/>
              <a:buFont typeface="Wingdings" panose="05000000000000000000" pitchFamily="2" charset="2"/>
              <a:buAutoNum type="arabicPeriod" startAt="12"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Тестване на системата и изпълнение на </a:t>
            </a:r>
            <a:endParaRPr lang="en-US" altLang="bg-BG" sz="28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необходимите корекции.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bg-BG" altLang="bg-BG" sz="28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bg-BG" sz="2800" dirty="0" smtClean="0"/>
          </a:p>
        </p:txBody>
      </p:sp>
      <p:pic>
        <p:nvPicPr>
          <p:cNvPr id="8195" name="Picture 3" descr="C:\Users\Rumen\Desktop\Sofia16\pictures\plac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50" y="0"/>
            <a:ext cx="1858963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9144000" cy="60483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bg-BG" dirty="0" smtClean="0">
                <a:latin typeface="Times New Roman" panose="02020603050405020304" pitchFamily="18" charset="0"/>
                <a:hlinkClick r:id="rId2" action="ppaction://hlinkfile"/>
              </a:rPr>
              <a:t>1</a:t>
            </a:r>
            <a:r>
              <a:rPr lang="bg-BG" altLang="bg-BG" dirty="0" smtClean="0">
                <a:latin typeface="Times New Roman" panose="02020603050405020304" pitchFamily="18" charset="0"/>
                <a:hlinkClick r:id="rId2" action="ppaction://hlinkfile"/>
              </a:rPr>
              <a:t>3</a:t>
            </a:r>
            <a:r>
              <a:rPr lang="en-US" altLang="bg-BG" dirty="0" smtClean="0">
                <a:latin typeface="Times New Roman" panose="02020603050405020304" pitchFamily="18" charset="0"/>
                <a:hlinkClick r:id="rId2" action="ppaction://hlinkfile"/>
              </a:rPr>
              <a:t>.</a:t>
            </a:r>
            <a:r>
              <a:rPr lang="bg-BG" altLang="bg-BG" dirty="0" smtClean="0">
                <a:latin typeface="Times New Roman" panose="02020603050405020304" pitchFamily="18" charset="0"/>
                <a:hlinkClick r:id="rId2" action="ppaction://hlinkfile"/>
              </a:rPr>
              <a:t>Обучение на персонала</a:t>
            </a:r>
            <a:r>
              <a:rPr lang="bg-BG" altLang="bg-BG" dirty="0" smtClean="0"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bg-BG" altLang="bg-BG" sz="800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bg-BG" altLang="bg-BG" sz="800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bg-BG" altLang="bg-BG" dirty="0" smtClean="0">
                <a:latin typeface="Times New Roman" panose="02020603050405020304" pitchFamily="18" charset="0"/>
                <a:hlinkClick r:id="rId3" action="ppaction://hlinkfile"/>
              </a:rPr>
              <a:t>14.Въвеждане на системата в ежедневната работа по снижение на загубите и регламентиране на правата и задълженията на членовете от екипа</a:t>
            </a:r>
            <a:r>
              <a:rPr lang="bg-BG" altLang="bg-BG" dirty="0" smtClean="0"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bg-BG" altLang="bg-BG" sz="800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bg-BG" altLang="bg-BG" sz="800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bg-BG" altLang="bg-BG" dirty="0" smtClean="0">
                <a:latin typeface="Times New Roman" panose="02020603050405020304" pitchFamily="18" charset="0"/>
              </a:rPr>
              <a:t>15.Анализ на резултатите – срещнати трудности , положителен опит и предложения за подобрения в системата.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bg-BG" altLang="bg-BG" sz="800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bg-BG" altLang="bg-BG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bg-BG" altLang="bg-BG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bg-BG" dirty="0" smtClean="0">
              <a:latin typeface="Times New Roman" panose="02020603050405020304" pitchFamily="18" charset="0"/>
            </a:endParaRPr>
          </a:p>
        </p:txBody>
      </p:sp>
      <p:pic>
        <p:nvPicPr>
          <p:cNvPr id="9219" name="Picture 3" descr="C:\Users\Rumen\Desktop\Sofia16\pictures\how-to-assess-an-innovation-training-progra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0"/>
            <a:ext cx="3024188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07950" y="698500"/>
            <a:ext cx="8856663" cy="530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bg-BG" altLang="bg-BG" sz="3600" dirty="0">
                <a:latin typeface="Times New Roman" panose="02020603050405020304" pitchFamily="18" charset="0"/>
              </a:rPr>
              <a:t>VІ.Постигнати резултати.</a:t>
            </a:r>
            <a:endParaRPr lang="en-US" altLang="bg-BG" sz="3600" dirty="0">
              <a:latin typeface="Times New Roman" panose="02020603050405020304" pitchFamily="18" charset="0"/>
            </a:endParaRPr>
          </a:p>
          <a:p>
            <a:endParaRPr lang="en-US" altLang="bg-BG" sz="1000" dirty="0"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3200" dirty="0">
                <a:latin typeface="Times New Roman" panose="02020603050405020304" pitchFamily="18" charset="0"/>
              </a:rPr>
              <a:t> По-бърза реакция при възникнали нови течове.</a:t>
            </a:r>
          </a:p>
          <a:p>
            <a:endParaRPr lang="en-US" altLang="bg-BG" sz="1000" dirty="0"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3200" dirty="0">
                <a:latin typeface="Times New Roman" panose="02020603050405020304" pitchFamily="18" charset="0"/>
              </a:rPr>
              <a:t> По-добро  познаване на водоснабдителните системи.</a:t>
            </a:r>
          </a:p>
          <a:p>
            <a:endParaRPr lang="en-US" altLang="bg-BG" sz="1000" dirty="0"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3200" dirty="0">
                <a:latin typeface="Times New Roman" panose="02020603050405020304" pitchFamily="18" charset="0"/>
              </a:rPr>
              <a:t> Оптимизация на технологичните схеми.</a:t>
            </a:r>
          </a:p>
          <a:p>
            <a:endParaRPr lang="bg-BG" altLang="bg-BG" sz="1000" dirty="0"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3200" dirty="0">
                <a:latin typeface="Times New Roman" panose="02020603050405020304" pitchFamily="18" charset="0"/>
              </a:rPr>
              <a:t> Възможност за сравнение на нивото на водните загуби по населени места и зони.</a:t>
            </a:r>
          </a:p>
          <a:p>
            <a:endParaRPr lang="bg-BG" altLang="bg-BG" sz="1000" dirty="0"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3200" dirty="0">
                <a:latin typeface="Times New Roman" panose="02020603050405020304" pitchFamily="18" charset="0"/>
              </a:rPr>
              <a:t> Вземане на по-информирани инвестиционни решения.</a:t>
            </a:r>
            <a:endParaRPr lang="en-US" altLang="bg-BG" sz="3200" dirty="0">
              <a:latin typeface="Times New Roman" panose="02020603050405020304" pitchFamily="18" charset="0"/>
            </a:endParaRPr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-26988"/>
            <a:ext cx="2016125" cy="150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250825" y="1885950"/>
            <a:ext cx="8893175" cy="445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bg-BG" altLang="bg-BG" sz="3200" dirty="0">
                <a:latin typeface="Times New Roman" panose="02020603050405020304" pitchFamily="18" charset="0"/>
              </a:rPr>
              <a:t>VІІ.Новости при създаване на ИСКВ.</a:t>
            </a:r>
          </a:p>
          <a:p>
            <a:endParaRPr lang="en-US" altLang="bg-BG" sz="1400" dirty="0"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2800" dirty="0">
                <a:latin typeface="Times New Roman" panose="02020603050405020304" pitchFamily="18" charset="0"/>
              </a:rPr>
              <a:t>Внедряване на логери с вграден GSM модул и DNP3 </a:t>
            </a:r>
          </a:p>
          <a:p>
            <a:r>
              <a:rPr lang="bg-BG" altLang="bg-BG" sz="2800" dirty="0">
                <a:latin typeface="Times New Roman" panose="02020603050405020304" pitchFamily="18" charset="0"/>
              </a:rPr>
              <a:t>протокол.</a:t>
            </a:r>
          </a:p>
          <a:p>
            <a:endParaRPr lang="en-US" altLang="bg-BG" sz="800" dirty="0"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2800" dirty="0">
                <a:latin typeface="Times New Roman" panose="02020603050405020304" pitchFamily="18" charset="0"/>
              </a:rPr>
              <a:t>Монтаж на логери не само на типична зона за </a:t>
            </a:r>
          </a:p>
          <a:p>
            <a:r>
              <a:rPr lang="bg-BG" altLang="bg-BG" sz="2800" dirty="0">
                <a:latin typeface="Times New Roman" panose="02020603050405020304" pitchFamily="18" charset="0"/>
              </a:rPr>
              <a:t>управление на потреблението /DMA/,</a:t>
            </a:r>
          </a:p>
          <a:p>
            <a:r>
              <a:rPr lang="bg-BG" altLang="bg-BG" sz="2800" dirty="0">
                <a:latin typeface="Times New Roman" panose="02020603050405020304" pitchFamily="18" charset="0"/>
              </a:rPr>
              <a:t>но и на изхода на ПС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, пред </a:t>
            </a:r>
            <a:r>
              <a:rPr lang="bg-BG" altLang="bg-BG" sz="2800" dirty="0">
                <a:latin typeface="Times New Roman" panose="02020603050405020304" pitchFamily="18" charset="0"/>
              </a:rPr>
              <a:t>населени места и</a:t>
            </a:r>
          </a:p>
          <a:p>
            <a:r>
              <a:rPr lang="bg-BG" altLang="bg-BG" sz="2800" dirty="0">
                <a:latin typeface="Times New Roman" panose="02020603050405020304" pitchFamily="18" charset="0"/>
              </a:rPr>
              <a:t>на разпределителни възли от мрежата.</a:t>
            </a:r>
          </a:p>
          <a:p>
            <a:endParaRPr lang="bg-BG" altLang="bg-BG" sz="800" dirty="0"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2800" dirty="0">
                <a:latin typeface="Times New Roman" panose="02020603050405020304" pitchFamily="18" charset="0"/>
              </a:rPr>
              <a:t>Данните по вътрешната компютърна мрежа на </a:t>
            </a:r>
            <a:endParaRPr lang="en-US" altLang="bg-BG" sz="2800" dirty="0">
              <a:latin typeface="Times New Roman" panose="02020603050405020304" pitchFamily="18" charset="0"/>
            </a:endParaRPr>
          </a:p>
          <a:p>
            <a:r>
              <a:rPr lang="bg-BG" altLang="bg-BG" sz="2800" dirty="0">
                <a:latin typeface="Times New Roman" panose="02020603050405020304" pitchFamily="18" charset="0"/>
              </a:rPr>
              <a:t>фирмата се предоставят до широк кръг от специалисти.</a:t>
            </a:r>
          </a:p>
        </p:txBody>
      </p:sp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0"/>
            <a:ext cx="2447925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1557338"/>
            <a:ext cx="8893175" cy="481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buFontTx/>
              <a:buChar char="•"/>
            </a:pPr>
            <a:r>
              <a:rPr lang="bg-BG" altLang="bg-BG" sz="2800" dirty="0">
                <a:latin typeface="Times New Roman" panose="02020603050405020304" pitchFamily="18" charset="0"/>
                <a:hlinkClick r:id="rId2" action="ppaction://hlinkfile"/>
              </a:rPr>
              <a:t>Въвеждане на  типови форми за по-добра организация на дейността по откриване на скритите течове.</a:t>
            </a:r>
            <a:endParaRPr lang="bg-BG" altLang="bg-BG" sz="2800" dirty="0">
              <a:latin typeface="Times New Roman" panose="02020603050405020304" pitchFamily="18" charset="0"/>
            </a:endParaRPr>
          </a:p>
          <a:p>
            <a:endParaRPr lang="bg-BG" altLang="bg-BG" sz="1000" dirty="0"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2800" dirty="0">
                <a:latin typeface="Times New Roman" panose="02020603050405020304" pitchFamily="18" charset="0"/>
                <a:hlinkClick r:id="rId3" action="ppaction://hlinkfile"/>
              </a:rPr>
              <a:t>Автоматично попълване на таблица в ексел с допълнителни изчисления за водор</a:t>
            </a:r>
            <a:r>
              <a:rPr lang="en-US" altLang="bg-BG" sz="2800" dirty="0">
                <a:latin typeface="Times New Roman" panose="02020603050405020304" pitchFamily="18" charset="0"/>
                <a:hlinkClick r:id="rId3" action="ppaction://hlinkfile"/>
              </a:rPr>
              <a:t>a</a:t>
            </a:r>
            <a:r>
              <a:rPr lang="bg-BG" altLang="bg-BG" sz="2800" dirty="0">
                <a:latin typeface="Times New Roman" panose="02020603050405020304" pitchFamily="18" charset="0"/>
                <a:hlinkClick r:id="rId3" action="ppaction://hlinkfile"/>
              </a:rPr>
              <a:t>зпределението по водоснабдителни групи.</a:t>
            </a:r>
            <a:endParaRPr lang="bg-BG" altLang="bg-BG" sz="2800" dirty="0">
              <a:latin typeface="Times New Roman" panose="02020603050405020304" pitchFamily="18" charset="0"/>
            </a:endParaRPr>
          </a:p>
          <a:p>
            <a:endParaRPr lang="en-US" altLang="bg-BG" sz="1000" dirty="0"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2800" dirty="0">
                <a:latin typeface="Times New Roman" panose="02020603050405020304" pitchFamily="18" charset="0"/>
              </a:rPr>
              <a:t>Адаптиране на използваните в момента водомери за нуждите на системата – извеждане на импулсен </a:t>
            </a:r>
          </a:p>
          <a:p>
            <a:r>
              <a:rPr lang="bg-BG" altLang="bg-BG" sz="2800" dirty="0">
                <a:latin typeface="Times New Roman" panose="02020603050405020304" pitchFamily="18" charset="0"/>
              </a:rPr>
              <a:t>	изход. </a:t>
            </a:r>
          </a:p>
          <a:p>
            <a:endParaRPr lang="en-US" altLang="bg-BG" sz="1000" dirty="0"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2800" dirty="0">
                <a:latin typeface="Times New Roman" panose="02020603050405020304" pitchFamily="18" charset="0"/>
              </a:rPr>
              <a:t>Пренасяне на импулсния изход на големи разстояния по контролен кабел.</a:t>
            </a:r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0" y="-26988"/>
            <a:ext cx="2195513" cy="1638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981075"/>
            <a:ext cx="8435975" cy="846138"/>
          </a:xfrm>
        </p:spPr>
        <p:txBody>
          <a:bodyPr/>
          <a:lstStyle/>
          <a:p>
            <a:pPr algn="l" eaLnBrk="1" hangingPunct="1"/>
            <a:r>
              <a:rPr lang="bg-BG" altLang="bg-BG" sz="3200" dirty="0" smtClean="0">
                <a:latin typeface="Times New Roman" panose="02020603050405020304" pitchFamily="18" charset="0"/>
              </a:rPr>
              <a:t>VІІІ.Идеи за усъвършенстване на работата по зоните.</a:t>
            </a:r>
            <a:endParaRPr lang="en-US" altLang="bg-BG" sz="3200" dirty="0" smtClean="0">
              <a:latin typeface="Times New Roman" panose="02020603050405020304" pitchFamily="18" charset="0"/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16113"/>
            <a:ext cx="9144000" cy="5616575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bg-BG" altLang="bg-BG" sz="9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SzTx/>
              <a:buFontTx/>
              <a:buChar char="•"/>
            </a:pPr>
            <a:r>
              <a:rPr lang="bg-BG" altLang="bg-BG" sz="2800" dirty="0" smtClean="0">
                <a:latin typeface="Times New Roman" panose="02020603050405020304" pitchFamily="18" charset="0"/>
                <a:hlinkClick r:id="rId2" action="ppaction://hlinkfile"/>
              </a:rPr>
              <a:t>Подобряване на точността и надеждността на измерване чрез използването на разходомери</a:t>
            </a:r>
            <a:r>
              <a:rPr lang="en-US" altLang="bg-BG" sz="2800" dirty="0" smtClean="0">
                <a:latin typeface="Times New Roman" panose="02020603050405020304" pitchFamily="18" charset="0"/>
                <a:hlinkClick r:id="rId2" action="ppaction://hlinkfile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  <a:hlinkClick r:id="rId2" action="ppaction://hlinkfile"/>
              </a:rPr>
              <a:t>и по-прецизни водомери с импулсен изход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bg-BG" altLang="bg-BG" sz="8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SzTx/>
              <a:buFontTx/>
              <a:buChar char="•"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Подобряване организацията на работата по търсене и откриване на скрити течове.</a:t>
            </a:r>
          </a:p>
          <a:p>
            <a:pPr marL="609600" indent="-609600" eaLnBrk="1" hangingPunct="1">
              <a:lnSpc>
                <a:spcPct val="80000"/>
              </a:lnSpc>
              <a:buSzTx/>
              <a:buFontTx/>
              <a:buNone/>
            </a:pPr>
            <a:endParaRPr lang="bg-BG" altLang="bg-BG" sz="8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SzTx/>
              <a:buFontTx/>
              <a:buChar char="•"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Организиране на екипи за проучване и оптимизиране на мрежата и изчертаване на промените в ГИС.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bg-BG" altLang="bg-BG" sz="8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SzTx/>
              <a:buFontTx/>
              <a:buChar char="•"/>
            </a:pPr>
            <a:r>
              <a:rPr lang="bg-BG" altLang="bg-BG" sz="2800" dirty="0" smtClean="0">
                <a:latin typeface="Times New Roman" panose="02020603050405020304" pitchFamily="18" charset="0"/>
                <a:hlinkClick r:id="rId3" action="ppaction://hlinkfile"/>
              </a:rPr>
              <a:t>Въвеждане на система за мотивиране на екипите по откриване и отстраняване на течовете.</a:t>
            </a:r>
            <a:endParaRPr lang="en-US" altLang="bg-BG" sz="28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bg-BG" sz="28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bg-BG" altLang="bg-BG" sz="1200" dirty="0" smtClean="0"/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bg-BG" altLang="bg-BG" sz="1200" dirty="0" smtClean="0"/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bg-BG" sz="1200" dirty="0" smtClean="0"/>
          </a:p>
        </p:txBody>
      </p:sp>
      <p:pic>
        <p:nvPicPr>
          <p:cNvPr id="10246" name="Picture 6" descr="lights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-26988"/>
            <a:ext cx="2879725" cy="102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468313" y="196850"/>
            <a:ext cx="4883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bg-BG" altLang="bg-BG" sz="3600" dirty="0">
                <a:latin typeface="Times New Roman" panose="02020603050405020304" pitchFamily="18" charset="0"/>
              </a:rPr>
              <a:t>ІХ.Изводи и препоръки.</a:t>
            </a: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0" y="1287463"/>
            <a:ext cx="8964613" cy="582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buFontTx/>
              <a:buChar char="•"/>
            </a:pPr>
            <a:r>
              <a:rPr lang="bg-BG" altLang="bg-BG" sz="2800" dirty="0">
                <a:latin typeface="Times New Roman" panose="02020603050405020304" pitchFamily="18" charset="0"/>
              </a:rPr>
              <a:t>Развитието на проекта се реализира с подкрепата на висшето ръководство на фирмата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, което </a:t>
            </a:r>
            <a:r>
              <a:rPr lang="bg-BG" altLang="bg-BG" sz="2800" dirty="0">
                <a:latin typeface="Times New Roman" panose="02020603050405020304" pitchFamily="18" charset="0"/>
              </a:rPr>
              <a:t>осигурява необходимите ресурси – технически средства и персонал.</a:t>
            </a:r>
            <a:endParaRPr lang="en-US" altLang="bg-BG" sz="2800" dirty="0">
              <a:latin typeface="Times New Roman" panose="02020603050405020304" pitchFamily="18" charset="0"/>
            </a:endParaRPr>
          </a:p>
          <a:p>
            <a:endParaRPr lang="bg-BG" altLang="bg-BG" sz="800" dirty="0"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2800" dirty="0">
                <a:latin typeface="Times New Roman" panose="02020603050405020304" pitchFamily="18" charset="0"/>
              </a:rPr>
              <a:t>Добрите резултати от работата на ИСКВ ни насърчиха да разширим дейността по снижаване на загубите на вода с формирането на допълнителни екипи за откриване на скрити течове.</a:t>
            </a:r>
          </a:p>
          <a:p>
            <a:endParaRPr lang="bg-BG" altLang="bg-BG" sz="800" dirty="0"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2800" dirty="0">
                <a:latin typeface="Times New Roman" panose="02020603050405020304" pitchFamily="18" charset="0"/>
              </a:rPr>
              <a:t>Желателно е да привлечем допълнителни финансови средства с цел по-бързо и пълно обхващане на водопроводната мрежа.</a:t>
            </a:r>
          </a:p>
          <a:p>
            <a:pPr>
              <a:buFont typeface="Wingdings" panose="05000000000000000000" pitchFamily="2" charset="2"/>
              <a:buNone/>
            </a:pPr>
            <a:endParaRPr lang="bg-BG" altLang="bg-BG" sz="2800" dirty="0">
              <a:latin typeface="Times New Roman" panose="02020603050405020304" pitchFamily="18" charset="0"/>
            </a:endParaRPr>
          </a:p>
          <a:p>
            <a:endParaRPr lang="bg-BG" altLang="bg-BG" sz="2400" dirty="0">
              <a:latin typeface="Times New Roman" panose="02020603050405020304" pitchFamily="18" charset="0"/>
            </a:endParaRPr>
          </a:p>
        </p:txBody>
      </p:sp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263" y="-26988"/>
            <a:ext cx="1619250" cy="118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2888"/>
            <a:ext cx="9467850" cy="741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9144000" cy="4581525"/>
          </a:xfrm>
        </p:spPr>
        <p:txBody>
          <a:bodyPr/>
          <a:lstStyle/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bg-BG" altLang="bg-BG" sz="20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r>
              <a:rPr lang="bg-BG" altLang="bg-BG" sz="5400" dirty="0" smtClean="0">
                <a:latin typeface="Times New Roman" panose="02020603050405020304" pitchFamily="18" charset="0"/>
              </a:rPr>
              <a:t>І.Цел на проекта.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r>
              <a:rPr lang="bg-BG" altLang="bg-BG" sz="4400" dirty="0" smtClean="0">
                <a:latin typeface="Times New Roman" panose="02020603050405020304" pitchFamily="18" charset="0"/>
              </a:rPr>
              <a:t>Снижаване на</a:t>
            </a:r>
            <a:r>
              <a:rPr lang="bg-BG" altLang="bg-BG" sz="4400" dirty="0" smtClean="0">
                <a:latin typeface="Arial" panose="020B0604020202020204" pitchFamily="34" charset="0"/>
              </a:rPr>
              <a:t> </a:t>
            </a:r>
            <a:r>
              <a:rPr lang="bg-BG" altLang="bg-BG" sz="4400" dirty="0" smtClean="0">
                <a:latin typeface="Times New Roman" panose="02020603050405020304" pitchFamily="18" charset="0"/>
              </a:rPr>
              <a:t>загубите на вода 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r>
              <a:rPr lang="bg-BG" altLang="bg-BG" sz="4400" dirty="0" smtClean="0">
                <a:latin typeface="Times New Roman" panose="02020603050405020304" pitchFamily="18" charset="0"/>
              </a:rPr>
              <a:t>и поддържането им на ниско ниво.</a:t>
            </a:r>
          </a:p>
        </p:txBody>
      </p:sp>
      <p:pic>
        <p:nvPicPr>
          <p:cNvPr id="5123" name="Picture 3" descr="C:\Users\Rumen\Desktop\fish-high-expectation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38" y="0"/>
            <a:ext cx="2987675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1096963"/>
            <a:ext cx="9144000" cy="527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ІІ.Как ще достигнем поставената цел?</a:t>
            </a:r>
            <a:r>
              <a:rPr lang="bg-BG" altLang="bg-BG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 </a:t>
            </a:r>
          </a:p>
          <a:p>
            <a:endParaRPr lang="bg-BG" altLang="bg-BG" sz="16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r>
              <a:rPr lang="bg-BG" altLang="bg-BG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Като изградим интелигентна водопроводна </a:t>
            </a:r>
            <a:r>
              <a:rPr lang="bg-BG" altLang="bg-BG" sz="3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мрежа, която </a:t>
            </a:r>
            <a:r>
              <a:rPr lang="bg-BG" altLang="bg-BG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да помогне на подходящите хора</a:t>
            </a:r>
            <a:r>
              <a:rPr lang="bg-BG" altLang="bg-BG" sz="3200" dirty="0">
                <a:latin typeface="Times New Roman" panose="02020603050405020304" pitchFamily="18" charset="0"/>
              </a:rPr>
              <a:t> да си отговорят на </a:t>
            </a:r>
            <a:r>
              <a:rPr lang="bg-BG" altLang="bg-BG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следните въпроси:</a:t>
            </a:r>
          </a:p>
          <a:p>
            <a:endParaRPr lang="bg-BG" altLang="bg-BG" sz="8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endParaRPr lang="bg-BG" altLang="bg-BG" sz="8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Какъв е размерът на водните загуби в даден участък от мрежата?</a:t>
            </a:r>
          </a:p>
          <a:p>
            <a:pPr>
              <a:buFontTx/>
              <a:buChar char="•"/>
            </a:pPr>
            <a:endParaRPr lang="bg-BG" altLang="bg-BG" sz="8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Има ли възникнали нови течове?</a:t>
            </a:r>
          </a:p>
          <a:p>
            <a:pPr>
              <a:buFontTx/>
              <a:buChar char="•"/>
            </a:pPr>
            <a:endParaRPr lang="bg-BG" altLang="bg-BG" sz="8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Има ли резултат от предприетите мерки по отстраняване на течовете в зоната?</a:t>
            </a:r>
            <a:endParaRPr lang="en-US" altLang="bg-BG" sz="32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163" y="0"/>
            <a:ext cx="140335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611188" y="620713"/>
            <a:ext cx="8316912" cy="701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bg-BG" altLang="bg-BG" sz="4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ІІІ.Кога и на каква цена               ще достигнем целта?  </a:t>
            </a:r>
            <a:endParaRPr lang="bg-BG" altLang="bg-BG" sz="36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endParaRPr lang="bg-BG" altLang="bg-BG" sz="8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Ежегодно въвеждаме в експлоатация по      20 логера.</a:t>
            </a:r>
          </a:p>
          <a:p>
            <a:endParaRPr lang="bg-BG" altLang="bg-BG" sz="8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Планираните годишни разходи по изграждането на зоните са около 60 х.лв. </a:t>
            </a:r>
          </a:p>
          <a:p>
            <a:r>
              <a:rPr lang="bg-BG" altLang="bg-BG" dirty="0"/>
              <a:t> </a:t>
            </a:r>
            <a:endParaRPr lang="en-US" altLang="bg-BG" dirty="0"/>
          </a:p>
          <a:p>
            <a:pPr>
              <a:buFontTx/>
              <a:buChar char="•"/>
            </a:pPr>
            <a:r>
              <a:rPr lang="en-US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В периода от 2014 год. до 2021 г. ще обхванем всички зони с подадена вода над 1000 м3/ден.</a:t>
            </a:r>
          </a:p>
          <a:p>
            <a:pPr>
              <a:buFont typeface="Wingdings" panose="05000000000000000000" pitchFamily="2" charset="2"/>
              <a:buNone/>
            </a:pPr>
            <a:endParaRPr lang="bg-BG" altLang="bg-BG" sz="36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endParaRPr lang="bg-BG" altLang="bg-BG" sz="36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0"/>
            <a:ext cx="2016125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115888"/>
            <a:ext cx="8893175" cy="793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bg-BG" altLang="bg-BG" sz="48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r>
              <a:rPr lang="bg-BG" altLang="bg-BG" sz="4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ІV.Екип</a:t>
            </a:r>
            <a:r>
              <a:rPr lang="bg-BG" altLang="bg-BG" sz="4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, работещ </a:t>
            </a:r>
            <a:r>
              <a:rPr lang="bg-BG" altLang="bg-BG" sz="4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по проекта. </a:t>
            </a:r>
          </a:p>
          <a:p>
            <a:endParaRPr lang="bg-BG" altLang="bg-BG" sz="8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pPr>
              <a:buSzPct val="120000"/>
              <a:buFontTx/>
              <a:buChar char="•"/>
            </a:pP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Ръководен персонал.</a:t>
            </a:r>
          </a:p>
          <a:p>
            <a:pPr>
              <a:buSzPct val="120000"/>
              <a:buFontTx/>
              <a:buChar char="•"/>
            </a:pP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Специалисти и работници по водоснабдяване.</a:t>
            </a:r>
          </a:p>
          <a:p>
            <a:pPr>
              <a:buSzPct val="120000"/>
              <a:buFontTx/>
              <a:buChar char="•"/>
            </a:pP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Специалисти по </a:t>
            </a: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КиПиА</a:t>
            </a: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и ИТК .</a:t>
            </a:r>
          </a:p>
          <a:p>
            <a:pPr>
              <a:buSzPct val="120000"/>
              <a:buFontTx/>
              <a:buChar char="•"/>
            </a:pP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Специалисти по ремонт на водомери.</a:t>
            </a:r>
          </a:p>
          <a:p>
            <a:pPr>
              <a:buSzPct val="120000"/>
              <a:buFontTx/>
              <a:buChar char="•"/>
            </a:pP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Диспечери.</a:t>
            </a:r>
          </a:p>
          <a:p>
            <a:pPr>
              <a:buSzPct val="120000"/>
              <a:buFontTx/>
              <a:buChar char="•"/>
            </a:pP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Икономисти от отдел продажби.</a:t>
            </a:r>
          </a:p>
          <a:p>
            <a:pPr>
              <a:buSzPct val="120000"/>
              <a:buFontTx/>
              <a:buChar char="•"/>
            </a:pP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Фирма доставчик на софтуер</a:t>
            </a:r>
            <a:r>
              <a:rPr lang="bg-BG" altLang="bg-BG" sz="3600" dirty="0">
                <a:latin typeface="Times New Roman" panose="02020603050405020304" pitchFamily="18" charset="0"/>
              </a:rPr>
              <a:t>  и </a:t>
            </a: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оборудване.</a:t>
            </a:r>
          </a:p>
          <a:p>
            <a:endParaRPr lang="bg-BG" altLang="bg-BG" sz="36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endParaRPr lang="bg-BG" altLang="bg-BG" sz="32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r>
              <a:rPr lang="bg-BG" altLang="bg-B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 altLang="bg-BG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675" y="-26988"/>
            <a:ext cx="1692275" cy="1290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25538"/>
            <a:ext cx="7772400" cy="3671887"/>
          </a:xfrm>
        </p:spPr>
        <p:txBody>
          <a:bodyPr/>
          <a:lstStyle/>
          <a:p>
            <a:pPr algn="l" eaLnBrk="1" hangingPunct="1"/>
            <a:r>
              <a:rPr lang="bg-BG" altLang="bg-BG" sz="8800" dirty="0" smtClean="0">
                <a:latin typeface="Times New Roman" panose="02020603050405020304" pitchFamily="18" charset="0"/>
              </a:rPr>
              <a:t>V.Стъпки</a:t>
            </a:r>
            <a:r>
              <a:rPr lang="bg-BG" altLang="bg-BG" dirty="0" smtClean="0">
                <a:latin typeface="Times New Roman" panose="02020603050405020304" pitchFamily="18" charset="0"/>
              </a:rPr>
              <a:t> </a:t>
            </a:r>
            <a:br>
              <a:rPr lang="bg-BG" altLang="bg-BG" dirty="0" smtClean="0">
                <a:latin typeface="Times New Roman" panose="02020603050405020304" pitchFamily="18" charset="0"/>
              </a:rPr>
            </a:br>
            <a:r>
              <a:rPr lang="bg-BG" altLang="bg-BG" dirty="0" smtClean="0">
                <a:latin typeface="Times New Roman" panose="02020603050405020304" pitchFamily="18" charset="0"/>
              </a:rPr>
              <a:t>за реализация на проекта.</a:t>
            </a:r>
            <a:endParaRPr lang="en-US" altLang="bg-BG" sz="7200" dirty="0" smtClean="0">
              <a:latin typeface="Times New Roman" panose="02020603050405020304" pitchFamily="18" charset="0"/>
            </a:endParaRPr>
          </a:p>
        </p:txBody>
      </p:sp>
      <p:pic>
        <p:nvPicPr>
          <p:cNvPr id="4099" name="Picture 3" descr="C:\Users\Rumen\Desktop\99-steps-225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9238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250825" y="1628775"/>
            <a:ext cx="8748713" cy="430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bg-BG" altLang="bg-BG" sz="12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pPr>
              <a:buFontTx/>
              <a:buAutoNum type="arabicPeriod"/>
            </a:pP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Сформиране на екип за работа по проекта.</a:t>
            </a:r>
          </a:p>
          <a:p>
            <a:endParaRPr lang="bg-BG" altLang="bg-BG" sz="24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pPr>
              <a:buFontTx/>
              <a:buAutoNum type="arabicPeriod" startAt="2"/>
            </a:pP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Проучване на опит</a:t>
            </a:r>
            <a:r>
              <a:rPr lang="en-US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a</a:t>
            </a: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на ВиК Разград</a:t>
            </a:r>
            <a:r>
              <a:rPr lang="bg-BG" altLang="bg-BG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; Ямбол </a:t>
            </a: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и Силистра.</a:t>
            </a:r>
          </a:p>
          <a:p>
            <a:endParaRPr lang="bg-BG" altLang="bg-BG" sz="24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pPr>
              <a:buFontTx/>
              <a:buAutoNum type="arabicPeriod" startAt="3"/>
            </a:pP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hlinkClick r:id="rId2" action="ppaction://hlinkfile"/>
              </a:rPr>
              <a:t>Разработка </a:t>
            </a: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hlinkClick r:id="rId2" action="ppaction://hlinkfile"/>
              </a:rPr>
              <a:t>на пътна карта за изграждане и управление на </a:t>
            </a:r>
            <a:r>
              <a:rPr lang="en-US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hlinkClick r:id="rId2" action="ppaction://hlinkfile"/>
              </a:rPr>
              <a:t>DMA</a:t>
            </a:r>
            <a:r>
              <a:rPr lang="bg-BG" altLang="bg-BG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-26988"/>
            <a:ext cx="2520950" cy="163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8820150" cy="6797675"/>
          </a:xfrm>
        </p:spPr>
        <p:txBody>
          <a:bodyPr/>
          <a:lstStyle/>
          <a:p>
            <a:pPr marL="533400" indent="-533400" eaLnBrk="1" hangingPunct="1">
              <a:buSzTx/>
              <a:buFont typeface="Wingdings" panose="05000000000000000000" pitchFamily="2" charset="2"/>
              <a:buAutoNum type="arabicPeriod" startAt="4"/>
            </a:pPr>
            <a:r>
              <a:rPr lang="bg-BG" altLang="bg-BG" dirty="0" smtClean="0">
                <a:latin typeface="Times New Roman" panose="02020603050405020304" pitchFamily="18" charset="0"/>
                <a:hlinkClick r:id="rId2" action="ppaction://hlinkfile"/>
              </a:rPr>
              <a:t>Определяне на изискванията към логерите и</a:t>
            </a:r>
            <a:endParaRPr lang="en-US" altLang="bg-BG" dirty="0" smtClean="0">
              <a:latin typeface="Times New Roman" panose="02020603050405020304" pitchFamily="18" charset="0"/>
              <a:hlinkClick r:id="rId2" action="ppaction://hlinkfile"/>
            </a:endParaRPr>
          </a:p>
          <a:p>
            <a:pPr marL="533400" indent="-533400" eaLnBrk="1" hangingPunct="1">
              <a:buSzTx/>
              <a:buFont typeface="Wingdings" panose="05000000000000000000" pitchFamily="2" charset="2"/>
              <a:buNone/>
            </a:pPr>
            <a:r>
              <a:rPr lang="bg-BG" altLang="bg-BG" dirty="0" smtClean="0">
                <a:latin typeface="Times New Roman" panose="02020603050405020304" pitchFamily="18" charset="0"/>
                <a:hlinkClick r:id="rId2" action="ppaction://hlinkfile"/>
              </a:rPr>
              <a:t>софтуера за събиране на данни от </a:t>
            </a:r>
            <a:r>
              <a:rPr lang="bg-BG" altLang="bg-BG" dirty="0" smtClean="0">
                <a:latin typeface="Times New Roman" panose="02020603050405020304" pitchFamily="18" charset="0"/>
                <a:hlinkClick r:id="rId2" action="ppaction://hlinkfile"/>
              </a:rPr>
              <a:t>зоновите</a:t>
            </a:r>
            <a:r>
              <a:rPr lang="bg-BG" altLang="bg-BG" dirty="0" smtClean="0">
                <a:latin typeface="Times New Roman" panose="02020603050405020304" pitchFamily="18" charset="0"/>
                <a:hlinkClick r:id="rId2" action="ppaction://hlinkfile"/>
              </a:rPr>
              <a:t> </a:t>
            </a:r>
          </a:p>
          <a:p>
            <a:pPr marL="533400" indent="-533400" eaLnBrk="1" hangingPunct="1">
              <a:buSzTx/>
              <a:buFont typeface="Wingdings" panose="05000000000000000000" pitchFamily="2" charset="2"/>
              <a:buNone/>
            </a:pPr>
            <a:r>
              <a:rPr lang="bg-BG" altLang="bg-BG" dirty="0" smtClean="0">
                <a:latin typeface="Times New Roman" panose="02020603050405020304" pitchFamily="18" charset="0"/>
                <a:hlinkClick r:id="rId2" action="ppaction://hlinkfile"/>
              </a:rPr>
              <a:t>водомери</a:t>
            </a:r>
            <a:r>
              <a:rPr lang="bg-BG" altLang="bg-BG" dirty="0" smtClean="0">
                <a:latin typeface="Times New Roman" panose="02020603050405020304" pitchFamily="18" charset="0"/>
              </a:rPr>
              <a:t>.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endParaRPr lang="bg-BG" altLang="bg-BG" sz="800" dirty="0" smtClean="0">
              <a:latin typeface="Times New Roman" panose="02020603050405020304" pitchFamily="18" charset="0"/>
            </a:endParaRPr>
          </a:p>
          <a:p>
            <a:pPr marL="533400" indent="-533400" eaLnBrk="1" hangingPunct="1">
              <a:buSzTx/>
              <a:buFontTx/>
              <a:buChar char="•"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Логерите да се захранват от батерия с дълъг живот и да са влагоустойчиви.</a:t>
            </a:r>
          </a:p>
          <a:p>
            <a:pPr marL="533400" indent="-533400" eaLnBrk="1" hangingPunct="1">
              <a:buSzTx/>
              <a:buFontTx/>
              <a:buChar char="•"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Данните по 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GPRS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да постъпват към сървър на ВиК Русе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 и от там да се визуализират на няколко работни места.</a:t>
            </a:r>
          </a:p>
          <a:p>
            <a:pPr marL="533400" indent="-533400" eaLnBrk="1" hangingPunct="1">
              <a:buSzTx/>
              <a:buFontTx/>
              <a:buChar char="•"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Данните да са във вид удобен за анализ.</a:t>
            </a:r>
          </a:p>
          <a:p>
            <a:pPr marL="533400" indent="-533400" eaLnBrk="1" hangingPunct="1">
              <a:buSzTx/>
              <a:buFontTx/>
              <a:buChar char="•"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Да има възможност да се интегрират в СКАДА.</a:t>
            </a:r>
          </a:p>
          <a:p>
            <a:pPr marL="533400" indent="-533400" eaLnBrk="1" hangingPunct="1">
              <a:buSzTx/>
              <a:buFontTx/>
              <a:buChar char="•"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Логерите и софтуера да са на приемлива цена – добро съотношение на разходите спрямо ползите и с минимални текущи разходи за поддръжка.</a:t>
            </a:r>
            <a:endParaRPr lang="en-US" altLang="bg-BG" sz="2800" dirty="0" smtClean="0">
              <a:latin typeface="Times New Roman" panose="02020603050405020304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-26988"/>
            <a:ext cx="827087" cy="1203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836613"/>
            <a:ext cx="8496300" cy="573405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endParaRPr lang="bg-BG" altLang="bg-BG" sz="10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SzTx/>
              <a:buFont typeface="Wingdings" panose="05000000000000000000" pitchFamily="2" charset="2"/>
              <a:buAutoNum type="arabicPeriod" startAt="5"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Проучване на пазара за доставка на </a:t>
            </a:r>
          </a:p>
          <a:p>
            <a:pPr marL="609600" indent="-609600" eaLnBrk="1" hangingPunct="1"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софтуер и технически средства за </a:t>
            </a:r>
          </a:p>
          <a:p>
            <a:pPr marL="609600" indent="-609600" eaLnBrk="1" hangingPunct="1"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нуждите на системата.</a:t>
            </a:r>
            <a:endParaRPr lang="en-US" altLang="bg-BG" sz="28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endParaRPr lang="bg-BG" altLang="bg-BG" sz="10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SzTx/>
              <a:buFont typeface="Wingdings" panose="05000000000000000000" pitchFamily="2" charset="2"/>
              <a:buAutoNum type="arabicPeriod" startAt="6"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Избор от Техническия съвет към ВиК</a:t>
            </a:r>
          </a:p>
          <a:p>
            <a:pPr marL="609600" indent="-609600" eaLnBrk="1" hangingPunct="1"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Русе на английската фирма Метасфиър за доставчик </a:t>
            </a:r>
          </a:p>
          <a:p>
            <a:pPr marL="609600" indent="-609600" eaLnBrk="1" hangingPunct="1"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на логерите и на фирма ИСА гр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. Русе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за изработка на </a:t>
            </a:r>
          </a:p>
          <a:p>
            <a:pPr marL="609600" indent="-609600" eaLnBrk="1" hangingPunct="1"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софтуер за визуализация.</a:t>
            </a:r>
            <a:endParaRPr lang="en-US" altLang="bg-BG" sz="28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endParaRPr lang="bg-BG" altLang="bg-BG" sz="10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SzTx/>
              <a:buFont typeface="Wingdings" panose="05000000000000000000" pitchFamily="2" charset="2"/>
              <a:buAutoNum type="arabicPeriod" startAt="7"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Сключване на договор за доставка </a:t>
            </a:r>
          </a:p>
          <a:p>
            <a:pPr marL="609600" indent="-609600" eaLnBrk="1" hangingPunct="1"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след извършване на тестове за пригодност</a:t>
            </a:r>
          </a:p>
          <a:p>
            <a:pPr marL="609600" indent="-609600" eaLnBrk="1" hangingPunct="1"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на системата.</a:t>
            </a:r>
            <a:endParaRPr lang="en-US" altLang="bg-BG" sz="2800" dirty="0" smtClean="0">
              <a:latin typeface="Times New Roman" panose="02020603050405020304" pitchFamily="18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263" y="0"/>
            <a:ext cx="1619250" cy="124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949</TotalTime>
  <Words>769</Words>
  <Application>Microsoft Office PowerPoint</Application>
  <PresentationFormat>Презентация на цял екран (4:3)</PresentationFormat>
  <Paragraphs>137</Paragraphs>
  <Slides>17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17</vt:i4>
      </vt:variant>
    </vt:vector>
  </HeadingPairs>
  <TitlesOfParts>
    <vt:vector size="23" baseType="lpstr">
      <vt:lpstr>Verdana</vt:lpstr>
      <vt:lpstr>Arial</vt:lpstr>
      <vt:lpstr>Wingdings</vt:lpstr>
      <vt:lpstr>Calibri</vt:lpstr>
      <vt:lpstr>Times New Roman</vt:lpstr>
      <vt:lpstr>Globe</vt:lpstr>
      <vt:lpstr>Изграждане на информационна система за контрол на водоразпределението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V.Стъпки  за реализация на проекта.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VІІІ.Идеи за усъвършенстване на работата по зоните.</vt:lpstr>
      <vt:lpstr>Презентация на PowerPoint</vt:lpstr>
      <vt:lpstr>Презентация на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Помпени станции</dc:title>
  <dc:creator>pc</dc:creator>
  <cp:lastModifiedBy>Rumen Yordanov</cp:lastModifiedBy>
  <cp:revision>158</cp:revision>
  <dcterms:created xsi:type="dcterms:W3CDTF">2007-10-21T17:10:27Z</dcterms:created>
  <dcterms:modified xsi:type="dcterms:W3CDTF">2026-04-21T10:04:24Z</dcterms:modified>
</cp:coreProperties>
</file>