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40" autoAdjust="0"/>
    <p:restoredTop sz="94728" autoAdjust="0"/>
  </p:normalViewPr>
  <p:slideViewPr>
    <p:cSldViewPr>
      <p:cViewPr varScale="1">
        <p:scale>
          <a:sx n="102" d="100"/>
          <a:sy n="102" d="100"/>
        </p:scale>
        <p:origin x="198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4"/>
          <p:cNvSpPr>
            <a:spLocks/>
          </p:cNvSpPr>
          <p:nvPr/>
        </p:nvSpPr>
        <p:spPr bwMode="auto">
          <a:xfrm>
            <a:off x="285750" y="2803525"/>
            <a:ext cx="1588" cy="3035300"/>
          </a:xfrm>
          <a:custGeom>
            <a:avLst/>
            <a:gdLst>
              <a:gd name="T0" fmla="*/ 0 w 1588"/>
              <a:gd name="T1" fmla="*/ 0 h 1912"/>
              <a:gd name="T2" fmla="*/ 0 w 1588"/>
              <a:gd name="T3" fmla="*/ 9525 h 1912"/>
              <a:gd name="T4" fmla="*/ 0 w 1588"/>
              <a:gd name="T5" fmla="*/ 9525 h 1912"/>
              <a:gd name="T6" fmla="*/ 0 w 1588"/>
              <a:gd name="T7" fmla="*/ 95250 h 1912"/>
              <a:gd name="T8" fmla="*/ 0 w 1588"/>
              <a:gd name="T9" fmla="*/ 3035300 h 1912"/>
              <a:gd name="T10" fmla="*/ 0 w 1588"/>
              <a:gd name="T11" fmla="*/ 3035300 h 1912"/>
              <a:gd name="T12" fmla="*/ 0 w 1588"/>
              <a:gd name="T13" fmla="*/ 0 h 1912"/>
              <a:gd name="T14" fmla="*/ 0 w 1588"/>
              <a:gd name="T15" fmla="*/ 0 h 1912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0" t="0" r="r" b="b"/>
            <a:pathLst>
              <a:path w="1588" h="1912">
                <a:moveTo>
                  <a:pt x="0" y="0"/>
                </a:moveTo>
                <a:lnTo>
                  <a:pt x="0" y="6"/>
                </a:lnTo>
                <a:lnTo>
                  <a:pt x="0" y="60"/>
                </a:lnTo>
                <a:lnTo>
                  <a:pt x="0" y="1912"/>
                </a:lnTo>
                <a:lnTo>
                  <a:pt x="0" y="0"/>
                </a:lnTo>
                <a:close/>
              </a:path>
            </a:pathLst>
          </a:custGeom>
          <a:solidFill>
            <a:srgbClr val="6BBA2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bg-BG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997075"/>
            <a:ext cx="7772400" cy="1431925"/>
          </a:xfrm>
        </p:spPr>
        <p:txBody>
          <a:bodyPr anchor="b" anchorCtr="1"/>
          <a:lstStyle>
            <a:lvl1pPr algn="ctr"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8C713F-6929-476B-A3B9-163B47CCB2BF}" type="slidenum">
              <a:rPr lang="en-US" altLang="bg-BG"/>
              <a:pPr/>
              <a:t>‹#›</a:t>
            </a:fld>
            <a:endParaRPr lang="en-US" altLang="bg-BG" dirty="0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056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37166E-12CC-4C2A-8C3C-DE5DE08732DC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634923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92100"/>
            <a:ext cx="2057400" cy="57277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92100"/>
            <a:ext cx="6019800" cy="57277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310A26-EA41-4243-978E-4BDBEA59AF5B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21182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5A64025-8FB1-4020-B601-1CDD544C03C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89042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18609A0-477C-410E-AC4E-0F3E1448B0D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230740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05000"/>
            <a:ext cx="40386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FCFCD5E-105A-4111-9B43-D326CA50997A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7173405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B4021FF-1634-48BA-8418-E16D5E2DAABF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1995860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824CEE-FC18-4665-A0D8-31FDC18C2797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412248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A77475-1FE7-4452-8CC1-F36D5D5FBA32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35738680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bg-B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63F50F5-B81B-4262-992A-22601508AABD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2032158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bg-B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bg-BG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853252-FE7C-4AE8-954D-5F493E152D45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  <p:extLst>
      <p:ext uri="{BB962C8B-B14F-4D97-AF65-F5344CB8AC3E}">
        <p14:creationId xmlns:p14="http://schemas.microsoft.com/office/powerpoint/2010/main" val="9049623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7C8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92100"/>
            <a:ext cx="8229600" cy="1384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905000"/>
            <a:ext cx="82296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effectLst>
                  <a:outerShdw blurRad="38100" dist="38100" dir="2700000" algn="tl">
                    <a:srgbClr val="000000"/>
                  </a:outerShdw>
                </a:effectLst>
                <a:latin typeface="Arial" charset="0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175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anose="020B0604020202020204" pitchFamily="34" charset="0"/>
              </a:defRPr>
            </a:lvl1pPr>
          </a:lstStyle>
          <a:p>
            <a:fld id="{1F7C1E9B-AAB1-43B4-8D22-F50D459D3294}" type="slidenum">
              <a:rPr lang="en-US" altLang="bg-BG"/>
              <a:pPr/>
              <a:t>‹#›</a:t>
            </a:fld>
            <a:endParaRPr lang="en-US" altLang="bg-BG" dirty="0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90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120000"/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Tahoma" panose="020B0604030504040204" pitchFamily="34" charset="0"/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v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50825" y="1989138"/>
            <a:ext cx="8713788" cy="2087562"/>
          </a:xfrm>
        </p:spPr>
        <p:txBody>
          <a:bodyPr/>
          <a:lstStyle/>
          <a:p>
            <a:pPr eaLnBrk="1" hangingPunct="1">
              <a:defRPr/>
            </a:pPr>
            <a:r>
              <a:rPr lang="bg-BG" sz="6600" b="1" dirty="0" smtClean="0">
                <a:latin typeface="Times New Roman" pitchFamily="18" charset="0"/>
              </a:rPr>
              <a:t>Управление на ПС по налягане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663575" y="217488"/>
            <a:ext cx="8229600" cy="90805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1.Описание на проблема</a:t>
            </a:r>
            <a:r>
              <a:rPr lang="en-US" sz="3600" dirty="0" smtClean="0">
                <a:latin typeface="Times New Roman" pitchFamily="18" charset="0"/>
              </a:rPr>
              <a:t> </a:t>
            </a:r>
            <a:r>
              <a:rPr lang="bg-BG" sz="3600" dirty="0" smtClean="0">
                <a:latin typeface="Times New Roman" pitchFamily="18" charset="0"/>
              </a:rPr>
              <a:t>на ПС Червен – ниска зона.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485900"/>
            <a:ext cx="8229600" cy="511175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ПА се управляваха с виндкеселова уредба по налягане;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При напълване на НР затваряше поплавок вентил,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налягането се вдигаше и ПА изключваше;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Схемата на водоподаване е контра – първо ПА задоволява населеното място и излишната вода пълни НР;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Поради хидравлични удари след затварянето на поплавока и спирането на ПА във вътрешната водопроводн</a:t>
            </a:r>
            <a:r>
              <a:rPr lang="en-US" sz="2800" dirty="0" smtClean="0">
                <a:latin typeface="Times New Roman" pitchFamily="18" charset="0"/>
              </a:rPr>
              <a:t>a</a:t>
            </a:r>
            <a:r>
              <a:rPr lang="bg-BG" sz="2800" dirty="0" smtClean="0">
                <a:latin typeface="Times New Roman" pitchFamily="18" charset="0"/>
              </a:rPr>
              <a:t> мрежа често възникваха аварии;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Поплавок вентилите в НР често се повреждаха.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08000" y="331788"/>
            <a:ext cx="8385175" cy="936625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2.Анализ на съществуващото положение.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557338"/>
            <a:ext cx="8366125" cy="4967287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ПС Червен НЗ  има малка консумация на вода,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тъй като задоволява малък брой клиенти;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ПА работеше за кратко време и след това имаше дълъг престой;</a:t>
            </a:r>
          </a:p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Следователно обемът на НР бе достатъчен,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за да гарантираме неравномерността в товара дори и ако не го използваме най-ефективно.</a:t>
            </a: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endParaRPr lang="bg-BG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827088" y="-26988"/>
            <a:ext cx="8385175" cy="647701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dirty="0" smtClean="0">
                <a:latin typeface="Times New Roman" pitchFamily="18" charset="0"/>
              </a:rPr>
              <a:t>3.</a:t>
            </a:r>
            <a:r>
              <a:rPr lang="bg-BG" sz="4000" dirty="0" smtClean="0">
                <a:latin typeface="Times New Roman" pitchFamily="18" charset="0"/>
              </a:rPr>
              <a:t>Решение на проблема</a:t>
            </a:r>
            <a:endParaRPr lang="en-US" sz="4000" dirty="0" smtClean="0">
              <a:latin typeface="Times New Roman" pitchFamily="18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893763"/>
            <a:ext cx="8007350" cy="5199062"/>
          </a:xfrm>
        </p:spPr>
        <p:txBody>
          <a:bodyPr/>
          <a:lstStyle/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По предложение на техник ЕМО променихме логиката на автоматиката.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ПА включва както преди при достигане на ниско налягане – преди да се изпразни НР.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ПА изключва по време – съобразено със сезонната консумация и с полезния обем на НР.</a:t>
            </a:r>
          </a:p>
          <a:p>
            <a:pPr eaLnBrk="1" hangingPunct="1">
              <a:defRPr/>
            </a:pPr>
            <a:r>
              <a:rPr lang="bg-BG" sz="2800" dirty="0" smtClean="0">
                <a:latin typeface="Times New Roman" pitchFamily="18" charset="0"/>
              </a:rPr>
              <a:t>Поплавок вентила в НР се демонтира и по този начин ПА работи винаги при отворен напорен водопровод и предизвиква по-малки удари в мрежата.</a:t>
            </a:r>
          </a:p>
          <a:p>
            <a:pPr eaLnBrk="1" hangingPunct="1">
              <a:buFontTx/>
              <a:buNone/>
              <a:defRPr/>
            </a:pPr>
            <a:endParaRPr lang="en-US" sz="2800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333375"/>
            <a:ext cx="8229600" cy="1384300"/>
          </a:xfrm>
        </p:spPr>
        <p:txBody>
          <a:bodyPr/>
          <a:lstStyle/>
          <a:p>
            <a:pPr eaLnBrk="1" hangingPunct="1">
              <a:defRPr/>
            </a:pPr>
            <a:r>
              <a:rPr lang="bg-BG" sz="3600" dirty="0" smtClean="0">
                <a:latin typeface="Times New Roman" pitchFamily="18" charset="0"/>
              </a:rPr>
              <a:t>4.Други обекти с подобен проблем</a:t>
            </a:r>
            <a:endParaRPr lang="en-US" sz="3600" dirty="0" smtClean="0">
              <a:latin typeface="Times New Roman" pitchFamily="18" charset="0"/>
            </a:endParaRP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628775"/>
            <a:ext cx="8007350" cy="4191000"/>
          </a:xfrm>
        </p:spPr>
        <p:txBody>
          <a:bodyPr/>
          <a:lstStyle/>
          <a:p>
            <a:pPr eaLnBrk="1" hangingPunct="1">
              <a:defRPr/>
            </a:pPr>
            <a:r>
              <a:rPr lang="bg-BG" dirty="0" smtClean="0">
                <a:latin typeface="Times New Roman" pitchFamily="18" charset="0"/>
              </a:rPr>
              <a:t>На много обекти поради сходни проблеми преминахме към тази начин на управление,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а именно:</a:t>
            </a:r>
          </a:p>
          <a:p>
            <a:pPr eaLnBrk="1" hangingPunct="1">
              <a:buFontTx/>
              <a:buNone/>
              <a:defRPr/>
            </a:pPr>
            <a:r>
              <a:rPr lang="bg-BG" dirty="0" smtClean="0">
                <a:latin typeface="Times New Roman" pitchFamily="18" charset="0"/>
              </a:rPr>
              <a:t>	ПС Тръстеник,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ПС Дряновец,                   ПС Г.</a:t>
            </a:r>
            <a:r>
              <a:rPr lang="en-US" dirty="0" smtClean="0">
                <a:latin typeface="Times New Roman" pitchFamily="18" charset="0"/>
              </a:rPr>
              <a:t> </a:t>
            </a:r>
            <a:r>
              <a:rPr lang="bg-BG" dirty="0" smtClean="0">
                <a:latin typeface="Times New Roman" pitchFamily="18" charset="0"/>
              </a:rPr>
              <a:t>Враново /преди реконструкцията/,</a:t>
            </a:r>
          </a:p>
          <a:p>
            <a:pPr eaLnBrk="1" hangingPunct="1">
              <a:buFontTx/>
              <a:buNone/>
              <a:defRPr/>
            </a:pPr>
            <a:r>
              <a:rPr lang="bg-BG" dirty="0" smtClean="0">
                <a:latin typeface="Times New Roman" pitchFamily="18" charset="0"/>
              </a:rPr>
              <a:t>	ПС Просторно и др.</a:t>
            </a:r>
          </a:p>
          <a:p>
            <a:pPr eaLnBrk="1" hangingPunct="1">
              <a:buFontTx/>
              <a:buNone/>
              <a:defRPr/>
            </a:pPr>
            <a:r>
              <a:rPr lang="bg-BG" dirty="0" smtClean="0">
                <a:latin typeface="Times New Roman" pitchFamily="18" charset="0"/>
              </a:rPr>
              <a:t>	</a:t>
            </a:r>
            <a:endParaRPr lang="en-US" dirty="0" smtClean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1116013" y="0"/>
            <a:ext cx="8385175" cy="881063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5.Изводи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325563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Това управление е компромисно,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защото може НР да не е пълен догоре,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а ние спираме ПА;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Използваме го за обекти,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на които няма изградено управление по нива;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Методът е по-добър от управлението с виндкесел,</a:t>
            </a:r>
            <a:r>
              <a:rPr lang="en-US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защото намалява натоварването на водопроводите при затваряне на поплавок вентила.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Мембран вентилите са с ниска надеждност и често са причина за нарушено водоподаване.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1331913" y="333375"/>
            <a:ext cx="8229600" cy="1130300"/>
          </a:xfrm>
        </p:spPr>
        <p:txBody>
          <a:bodyPr/>
          <a:lstStyle/>
          <a:p>
            <a:pPr eaLnBrk="1" hangingPunct="1">
              <a:defRPr/>
            </a:pPr>
            <a:r>
              <a:rPr lang="bg-BG" sz="4800" dirty="0" smtClean="0">
                <a:latin typeface="Times New Roman" pitchFamily="18" charset="0"/>
              </a:rPr>
              <a:t>6.Препоръки</a:t>
            </a:r>
            <a:endParaRPr lang="en-US" sz="4800" dirty="0" smtClean="0">
              <a:latin typeface="Times New Roman" pitchFamily="18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00113" y="1830388"/>
            <a:ext cx="8007350" cy="4191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Постепенно да заменим управлението с виндкесел с управление по налягане-време или с управление по нива /най-доброто/;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За водопроводите с чести аварии може да усъвършенстваме пуска и стопа със софтстартери за ПА с малка мощност или с СК с ел</a:t>
            </a:r>
            <a:r>
              <a:rPr lang="bg-BG" sz="2800" dirty="0" smtClean="0">
                <a:latin typeface="Times New Roman" pitchFamily="18" charset="0"/>
              </a:rPr>
              <a:t>. </a:t>
            </a:r>
            <a:r>
              <a:rPr lang="bg-BG" sz="2800" dirty="0" smtClean="0">
                <a:latin typeface="Times New Roman" pitchFamily="18" charset="0"/>
              </a:rPr>
              <a:t>задвижка</a:t>
            </a:r>
            <a:r>
              <a:rPr lang="bg-BG" sz="2800" dirty="0" smtClean="0">
                <a:latin typeface="Times New Roman" pitchFamily="18" charset="0"/>
              </a:rPr>
              <a:t> </a:t>
            </a:r>
            <a:r>
              <a:rPr lang="bg-BG" sz="2800" dirty="0" smtClean="0">
                <a:latin typeface="Times New Roman" pitchFamily="18" charset="0"/>
              </a:rPr>
              <a:t>за ПА с по-голяма мощност.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bg-BG" sz="2800" dirty="0" smtClean="0">
                <a:latin typeface="Times New Roman" pitchFamily="18" charset="0"/>
              </a:rPr>
              <a:t>Където е възможно мемран вентилите е добре да се заменят с ОК с изведено рамо и поплавок – те работят по-сигурно и не предизвикват удари.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cean">
  <a:themeElements>
    <a:clrScheme name="Ocean 1">
      <a:dk1>
        <a:srgbClr val="010199"/>
      </a:dk1>
      <a:lt1>
        <a:srgbClr val="FFFFFF"/>
      </a:lt1>
      <a:dk2>
        <a:srgbClr val="000099"/>
      </a:dk2>
      <a:lt2>
        <a:srgbClr val="FFFFFF"/>
      </a:lt2>
      <a:accent1>
        <a:srgbClr val="33CCCC"/>
      </a:accent1>
      <a:accent2>
        <a:srgbClr val="00C600"/>
      </a:accent2>
      <a:accent3>
        <a:srgbClr val="AAAACA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Ocean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Ocean 1">
        <a:dk1>
          <a:srgbClr val="010199"/>
        </a:dk1>
        <a:lt1>
          <a:srgbClr val="FFFFFF"/>
        </a:lt1>
        <a:dk2>
          <a:srgbClr val="000099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AAAACA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2">
        <a:dk1>
          <a:srgbClr val="000066"/>
        </a:dk1>
        <a:lt1>
          <a:srgbClr val="FFFFFF"/>
        </a:lt1>
        <a:dk2>
          <a:srgbClr val="5D93FF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B6C8FF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3">
        <a:dk1>
          <a:srgbClr val="000000"/>
        </a:dk1>
        <a:lt1>
          <a:srgbClr val="FFFFFF"/>
        </a:lt1>
        <a:dk2>
          <a:srgbClr val="572E88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B4ADC3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4">
        <a:dk1>
          <a:srgbClr val="003366"/>
        </a:dk1>
        <a:lt1>
          <a:srgbClr val="FFFFFF"/>
        </a:lt1>
        <a:dk2>
          <a:srgbClr val="666699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B8B8CA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5">
        <a:dk1>
          <a:srgbClr val="000000"/>
        </a:dk1>
        <a:lt1>
          <a:srgbClr val="FFFFFF"/>
        </a:lt1>
        <a:dk2>
          <a:srgbClr val="336600"/>
        </a:dk2>
        <a:lt2>
          <a:srgbClr val="FFFFFF"/>
        </a:lt2>
        <a:accent1>
          <a:srgbClr val="B7C533"/>
        </a:accent1>
        <a:accent2>
          <a:srgbClr val="CCCCFF"/>
        </a:accent2>
        <a:accent3>
          <a:srgbClr val="ADB8AA"/>
        </a:accent3>
        <a:accent4>
          <a:srgbClr val="DADADA"/>
        </a:accent4>
        <a:accent5>
          <a:srgbClr val="D8DFAD"/>
        </a:accent5>
        <a:accent6>
          <a:srgbClr val="B9B9E7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6">
        <a:dk1>
          <a:srgbClr val="000000"/>
        </a:dk1>
        <a:lt1>
          <a:srgbClr val="FFFFFF"/>
        </a:lt1>
        <a:dk2>
          <a:srgbClr val="006B80"/>
        </a:dk2>
        <a:lt2>
          <a:srgbClr val="C1CB75"/>
        </a:lt2>
        <a:accent1>
          <a:srgbClr val="6F8406"/>
        </a:accent1>
        <a:accent2>
          <a:srgbClr val="D9E288"/>
        </a:accent2>
        <a:accent3>
          <a:srgbClr val="AABAC0"/>
        </a:accent3>
        <a:accent4>
          <a:srgbClr val="DADADA"/>
        </a:accent4>
        <a:accent5>
          <a:srgbClr val="BBC2AA"/>
        </a:accent5>
        <a:accent6>
          <a:srgbClr val="C4CD7B"/>
        </a:accent6>
        <a:hlink>
          <a:srgbClr val="00CC00"/>
        </a:hlink>
        <a:folHlink>
          <a:srgbClr val="C0FF7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7">
        <a:dk1>
          <a:srgbClr val="5F5F5F"/>
        </a:dk1>
        <a:lt1>
          <a:srgbClr val="FFFFFF"/>
        </a:lt1>
        <a:dk2>
          <a:srgbClr val="FF6600"/>
        </a:dk2>
        <a:lt2>
          <a:srgbClr val="FFFFFF"/>
        </a:lt2>
        <a:accent1>
          <a:srgbClr val="CC6600"/>
        </a:accent1>
        <a:accent2>
          <a:srgbClr val="FF6600"/>
        </a:accent2>
        <a:accent3>
          <a:srgbClr val="FFB8AA"/>
        </a:accent3>
        <a:accent4>
          <a:srgbClr val="DADADA"/>
        </a:accent4>
        <a:accent5>
          <a:srgbClr val="E2B8AA"/>
        </a:accent5>
        <a:accent6>
          <a:srgbClr val="E75C00"/>
        </a:accent6>
        <a:hlink>
          <a:srgbClr val="FFFF99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cean 8">
        <a:dk1>
          <a:srgbClr val="000000"/>
        </a:dk1>
        <a:lt1>
          <a:srgbClr val="FFFFFF"/>
        </a:lt1>
        <a:dk2>
          <a:srgbClr val="FFBA2F"/>
        </a:dk2>
        <a:lt2>
          <a:srgbClr val="A50021"/>
        </a:lt2>
        <a:accent1>
          <a:srgbClr val="FF6600"/>
        </a:accent1>
        <a:accent2>
          <a:srgbClr val="CC6600"/>
        </a:accent2>
        <a:accent3>
          <a:srgbClr val="FFD9AD"/>
        </a:accent3>
        <a:accent4>
          <a:srgbClr val="DADADA"/>
        </a:accent4>
        <a:accent5>
          <a:srgbClr val="FFB8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Ocean</Template>
  <TotalTime>387</TotalTime>
  <Words>371</Words>
  <Application>Microsoft Office PowerPoint</Application>
  <PresentationFormat>Презентация на цял екран (4:3)</PresentationFormat>
  <Paragraphs>30</Paragraphs>
  <Slides>7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7</vt:i4>
      </vt:variant>
    </vt:vector>
  </HeadingPairs>
  <TitlesOfParts>
    <vt:vector size="13" baseType="lpstr">
      <vt:lpstr>Tahoma</vt:lpstr>
      <vt:lpstr>Arial</vt:lpstr>
      <vt:lpstr>Wingdings</vt:lpstr>
      <vt:lpstr>Calibri</vt:lpstr>
      <vt:lpstr>Times New Roman</vt:lpstr>
      <vt:lpstr>Ocean</vt:lpstr>
      <vt:lpstr>Управление на ПС по налягане</vt:lpstr>
      <vt:lpstr>1.Описание на проблема на ПС Червен – ниска зона.</vt:lpstr>
      <vt:lpstr>2.Анализ на съществуващото положение.</vt:lpstr>
      <vt:lpstr>3.Решение на проблема</vt:lpstr>
      <vt:lpstr>4.Други обекти с подобен проблем</vt:lpstr>
      <vt:lpstr>5.Изводи</vt:lpstr>
      <vt:lpstr>6.Препоръки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Смукатели на ПС Николово 2</dc:title>
  <dc:creator>pc</dc:creator>
  <cp:lastModifiedBy>Rumen Yordanov</cp:lastModifiedBy>
  <cp:revision>31</cp:revision>
  <dcterms:created xsi:type="dcterms:W3CDTF">2007-01-05T19:43:42Z</dcterms:created>
  <dcterms:modified xsi:type="dcterms:W3CDTF">2026-04-18T09:04:59Z</dcterms:modified>
</cp:coreProperties>
</file>