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62" r:id="rId8"/>
    <p:sldId id="263" r:id="rId9"/>
    <p:sldId id="264" r:id="rId10"/>
    <p:sldId id="271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8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151" autoAdjust="0"/>
    <p:restoredTop sz="90929"/>
  </p:normalViewPr>
  <p:slideViewPr>
    <p:cSldViewPr>
      <p:cViewPr varScale="1">
        <p:scale>
          <a:sx n="84" d="100"/>
          <a:sy n="84" d="100"/>
        </p:scale>
        <p:origin x="96" y="402"/>
      </p:cViewPr>
      <p:guideLst>
        <p:guide orient="horz" pos="3408"/>
        <p:guide pos="5759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 descr="Large confetti"/>
          <p:cNvSpPr>
            <a:spLocks noChangeArrowheads="1"/>
          </p:cNvSpPr>
          <p:nvPr/>
        </p:nvSpPr>
        <p:spPr bwMode="ltGray">
          <a:xfrm>
            <a:off x="484188" y="1549400"/>
            <a:ext cx="8158162" cy="1689100"/>
          </a:xfrm>
          <a:prstGeom prst="rect">
            <a:avLst/>
          </a:prstGeom>
          <a:pattFill prst="lgConfetti">
            <a:fgClr>
              <a:schemeClr val="accent2">
                <a:alpha val="50195"/>
              </a:schemeClr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5" name="AutoShape 1027"/>
          <p:cNvSpPr>
            <a:spLocks noChangeArrowheads="1"/>
          </p:cNvSpPr>
          <p:nvPr/>
        </p:nvSpPr>
        <p:spPr bwMode="ltGray">
          <a:xfrm>
            <a:off x="228600" y="3206750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6" name="AutoShape 1028"/>
          <p:cNvSpPr>
            <a:spLocks noChangeArrowheads="1"/>
          </p:cNvSpPr>
          <p:nvPr/>
        </p:nvSpPr>
        <p:spPr bwMode="ltGray">
          <a:xfrm>
            <a:off x="228600" y="1482725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7" name="AutoShape 1029"/>
          <p:cNvSpPr>
            <a:spLocks noChangeArrowheads="1"/>
          </p:cNvSpPr>
          <p:nvPr/>
        </p:nvSpPr>
        <p:spPr bwMode="ltGray">
          <a:xfrm>
            <a:off x="8623300" y="124618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8" name="AutoShape 1030"/>
          <p:cNvSpPr>
            <a:spLocks noChangeArrowheads="1"/>
          </p:cNvSpPr>
          <p:nvPr/>
        </p:nvSpPr>
        <p:spPr bwMode="ltGray">
          <a:xfrm>
            <a:off x="434975" y="125253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9" name="AutoShape 1031"/>
          <p:cNvSpPr>
            <a:spLocks noChangeArrowheads="1"/>
          </p:cNvSpPr>
          <p:nvPr/>
        </p:nvSpPr>
        <p:spPr bwMode="ltGray">
          <a:xfrm>
            <a:off x="2830513" y="5783263"/>
            <a:ext cx="3481387" cy="77787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10" name="Rectangle 1032" descr="Large confetti"/>
          <p:cNvSpPr>
            <a:spLocks noChangeArrowheads="1"/>
          </p:cNvSpPr>
          <p:nvPr/>
        </p:nvSpPr>
        <p:spPr bwMode="ltGray">
          <a:xfrm>
            <a:off x="4095750" y="5734050"/>
            <a:ext cx="949325" cy="176213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56329" name="Rectangle 1033" descr="Large confetti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  <a:pattFill prst="lgConfetti">
            <a:fgClr>
              <a:schemeClr val="accent2"/>
            </a:fgClr>
            <a:bgClr>
              <a:schemeClr val="folHlink"/>
            </a:bgClr>
          </a:patt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6330" name="Rectangle 103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465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1" name="Rectangle 10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" name="Rectangle 10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3" name="Rectangle 103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2FD0C1-DE06-4F2A-A7CD-674FA9EEE1BD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2411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7B4CB8-9136-47A7-A913-899CE5C25193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617504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1488" y="284163"/>
            <a:ext cx="2044700" cy="5811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4163"/>
            <a:ext cx="5983288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B95F35-ACBF-46EB-9869-462EE3A27684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532249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788" y="28416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73AA1-6966-48F5-BAFF-61D49EC66562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62928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13583-E404-45F8-B11A-3028DB160FE9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42251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FBA848-EA13-4AF9-BCBE-542D322D8D19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785998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4729B2-E0D4-4FF0-97C2-BCE971E05169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91535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E2346-EDAC-4731-B5F5-A7B12B1823DB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40274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58E5D0-7FEE-40D3-BA3F-23A66E958E4E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7628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B30620-6C00-43F4-A7DC-B40BD2C1F203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290033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FCF9A4-1A1F-49FA-8A7F-840197344927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34147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9" descr="Large confetti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0F899B-C1C6-4EF5-9C77-F3091B51C45A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52701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Large confetti"/>
          <p:cNvSpPr>
            <a:spLocks noGrp="1" noChangeArrowheads="1"/>
          </p:cNvSpPr>
          <p:nvPr>
            <p:ph type="title"/>
          </p:nvPr>
        </p:nvSpPr>
        <p:spPr bwMode="auto">
          <a:xfrm>
            <a:off x="1093788" y="28416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text styles</a:t>
            </a:r>
          </a:p>
          <a:p>
            <a:pPr lvl="1"/>
            <a:r>
              <a:rPr lang="en-GB" altLang="bg-BG" smtClean="0"/>
              <a:t>Second level</a:t>
            </a:r>
          </a:p>
          <a:p>
            <a:pPr lvl="2"/>
            <a:r>
              <a:rPr lang="en-GB" altLang="bg-BG" smtClean="0"/>
              <a:t>Third level</a:t>
            </a:r>
          </a:p>
          <a:p>
            <a:pPr lvl="3"/>
            <a:r>
              <a:rPr lang="en-GB" altLang="bg-BG" smtClean="0"/>
              <a:t>Fourth level</a:t>
            </a:r>
          </a:p>
          <a:p>
            <a:pPr lvl="4"/>
            <a:r>
              <a:rPr lang="en-GB" altLang="bg-BG" smtClean="0"/>
              <a:t>Fifth level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512888"/>
            <a:ext cx="8458200" cy="873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1031" name="Rectangle 7" descr="Large confetti"/>
          <p:cNvSpPr>
            <a:spLocks noChangeArrowheads="1"/>
          </p:cNvSpPr>
          <p:nvPr/>
        </p:nvSpPr>
        <p:spPr bwMode="ltGray">
          <a:xfrm>
            <a:off x="247650" y="0"/>
            <a:ext cx="793750" cy="18415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7067550" y="6553200"/>
            <a:ext cx="2076450" cy="793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bg-BG" dirty="0"/>
          </a:p>
        </p:txBody>
      </p:sp>
      <p:sp>
        <p:nvSpPr>
          <p:cNvPr id="55305" name="Rectangle 9" descr="Large confetti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6900" y="6248400"/>
            <a:ext cx="5334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EB455D72-5FCC-4E43-BBB0-B47AD8526B56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573213" y="2117725"/>
            <a:ext cx="7342187" cy="2835275"/>
          </a:xfrm>
        </p:spPr>
        <p:txBody>
          <a:bodyPr/>
          <a:lstStyle/>
          <a:p>
            <a:pPr eaLnBrk="1" hangingPunct="1"/>
            <a:r>
              <a:rPr lang="bg-BG" altLang="bg-BG" sz="6000" b="1" dirty="0" smtClean="0"/>
              <a:t>Хидравличен удар на ПС Нисово</a:t>
            </a:r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bg-BG" altLang="bg-BG" dirty="0" smtClean="0"/>
              <a:t>ЕФЕКТ</a:t>
            </a:r>
            <a:br>
              <a:rPr lang="bg-BG" altLang="bg-BG" dirty="0" smtClean="0"/>
            </a:br>
            <a:endParaRPr lang="en-GB" altLang="bg-BG" dirty="0" smtClean="0"/>
          </a:p>
        </p:txBody>
      </p:sp>
      <p:sp>
        <p:nvSpPr>
          <p:cNvPr id="12291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1752600" y="1905000"/>
            <a:ext cx="6781800" cy="4953000"/>
          </a:xfrm>
        </p:spPr>
        <p:txBody>
          <a:bodyPr/>
          <a:lstStyle/>
          <a:p>
            <a:pPr eaLnBrk="1" hangingPunct="1"/>
            <a:endParaRPr lang="en-US" altLang="bg-BG" sz="2800" dirty="0" smtClean="0"/>
          </a:p>
        </p:txBody>
      </p:sp>
      <p:pic>
        <p:nvPicPr>
          <p:cNvPr id="12292" name="Picture 11" descr="j02938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828800"/>
            <a:ext cx="547211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1.Причини да се избере обекта.</a:t>
            </a:r>
            <a:endParaRPr lang="en-GB" altLang="bg-BG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bg-BG" altLang="bg-BG" sz="2800" dirty="0" smtClean="0"/>
              <a:t>Избрахме обекта</a:t>
            </a:r>
            <a:r>
              <a:rPr lang="bg-BG" altLang="bg-BG" sz="2800" dirty="0" smtClean="0"/>
              <a:t>, защото </a:t>
            </a:r>
            <a:r>
              <a:rPr lang="bg-BG" altLang="bg-BG" sz="2800" dirty="0" smtClean="0"/>
              <a:t>район Щръклево се оплакваха от много аварии по напорния водопровод и в ПС – избили гарнитури на смукателя</a:t>
            </a:r>
            <a:r>
              <a:rPr lang="bg-BG" altLang="bg-BG" sz="2800" dirty="0" smtClean="0"/>
              <a:t>, блокирала </a:t>
            </a:r>
            <a:r>
              <a:rPr lang="bg-BG" altLang="bg-BG" sz="2800" dirty="0" smtClean="0"/>
              <a:t>помпа и др.</a:t>
            </a:r>
          </a:p>
        </p:txBody>
      </p:sp>
    </p:spTree>
  </p:cSld>
  <p:clrMapOvr>
    <a:masterClrMapping/>
  </p:clrMapOvr>
  <p:transition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497013" y="0"/>
            <a:ext cx="8637587" cy="1431925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2.Анализ на съществуващото положение.</a:t>
            </a:r>
            <a:endParaRPr lang="en-GB" altLang="bg-BG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772400" cy="4191000"/>
          </a:xfrm>
        </p:spPr>
        <p:txBody>
          <a:bodyPr/>
          <a:lstStyle/>
          <a:p>
            <a:pPr eaLnBrk="1" hangingPunct="1"/>
            <a:r>
              <a:rPr lang="bg-BG" altLang="bg-BG" sz="2800" dirty="0" smtClean="0"/>
              <a:t>Запознахме се с проявите на хидравличния удар и методите за справяне с този проблем.</a:t>
            </a:r>
          </a:p>
          <a:p>
            <a:pPr eaLnBrk="1" hangingPunct="1"/>
            <a:r>
              <a:rPr lang="bg-BG" altLang="bg-BG" sz="2400" dirty="0" smtClean="0"/>
              <a:t>След извършения анализ се установи</a:t>
            </a:r>
            <a:r>
              <a:rPr lang="bg-BG" altLang="bg-BG" sz="2400" dirty="0" smtClean="0"/>
              <a:t>, че </a:t>
            </a:r>
            <a:r>
              <a:rPr lang="bg-BG" altLang="bg-BG" sz="2400" dirty="0" smtClean="0"/>
              <a:t>причината за високата </a:t>
            </a:r>
            <a:r>
              <a:rPr lang="bg-BG" altLang="bg-BG" sz="2400" dirty="0" smtClean="0"/>
              <a:t>аварийност</a:t>
            </a:r>
            <a:r>
              <a:rPr lang="bg-BG" altLang="bg-BG" sz="2400" dirty="0" smtClean="0"/>
              <a:t> бе хидравличния удар вследствие на аварийно спиране на ПА /без ел</a:t>
            </a:r>
            <a:r>
              <a:rPr lang="bg-BG" altLang="bg-BG" sz="2400" dirty="0" smtClean="0"/>
              <a:t>. </a:t>
            </a:r>
            <a:r>
              <a:rPr lang="bg-BG" altLang="bg-BG" sz="2400" dirty="0" smtClean="0"/>
              <a:t>задвижка</a:t>
            </a:r>
            <a:r>
              <a:rPr lang="bg-BG" altLang="bg-BG" sz="2400" dirty="0" smtClean="0"/>
              <a:t>/ поради сработване на защитата или спиране на ел</a:t>
            </a:r>
            <a:r>
              <a:rPr lang="bg-BG" altLang="bg-BG" sz="2400" dirty="0" smtClean="0"/>
              <a:t>. захранването </a:t>
            </a:r>
            <a:r>
              <a:rPr lang="bg-BG" altLang="bg-BG" sz="2400" dirty="0" smtClean="0"/>
              <a:t>към обекта.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268413" y="-152400"/>
            <a:ext cx="8637587" cy="1431925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3.Идея за справяне с проблема.</a:t>
            </a:r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2133600"/>
            <a:ext cx="7772400" cy="41910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Специалисти от ПТО и ЕМО посетихме обекта и на място се запознахме с проблемите.</a:t>
            </a:r>
          </a:p>
          <a:p>
            <a:pPr eaLnBrk="1" hangingPunct="1"/>
            <a:r>
              <a:rPr lang="bg-BG" altLang="bg-BG" dirty="0" smtClean="0"/>
              <a:t>Обсъдихме вариантите за решаване на проблема и стигнахме до общо решение какво да се предприеме.</a:t>
            </a:r>
          </a:p>
        </p:txBody>
      </p:sp>
    </p:spTree>
  </p:cSld>
  <p:clrMapOvr>
    <a:masterClrMapping/>
  </p:clrMapOvr>
  <p:transition>
    <p:pull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4.Реализация.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Намалихме броя на аварийните спирания като подменихме ел</a:t>
            </a:r>
            <a:r>
              <a:rPr lang="bg-BG" altLang="bg-BG" sz="2400" dirty="0" smtClean="0"/>
              <a:t>. защитата </a:t>
            </a:r>
            <a:r>
              <a:rPr lang="bg-BG" altLang="bg-BG" sz="2400" dirty="0" smtClean="0"/>
              <a:t>и заострихме вниманието на </a:t>
            </a:r>
            <a:r>
              <a:rPr lang="en-US" altLang="bg-BG" sz="2400" dirty="0" smtClean="0"/>
              <a:t>EON </a:t>
            </a:r>
            <a:r>
              <a:rPr lang="bg-BG" altLang="bg-BG" sz="2400" dirty="0" smtClean="0"/>
              <a:t>България за честите изключвания.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На ПС монтирахме нова ОК 150/16 - </a:t>
            </a:r>
            <a:r>
              <a:rPr lang="bg-BG" altLang="bg-BG" sz="2400" dirty="0" smtClean="0"/>
              <a:t>бързо затваряща </a:t>
            </a:r>
            <a:r>
              <a:rPr lang="bg-BG" altLang="bg-BG" sz="2400" dirty="0" smtClean="0"/>
              <a:t>с тежест</a:t>
            </a:r>
            <a:r>
              <a:rPr lang="en-US" altLang="bg-BG" sz="2400" dirty="0" smtClean="0"/>
              <a:t> </a:t>
            </a:r>
            <a:r>
              <a:rPr lang="bg-BG" altLang="bg-BG" sz="2400" dirty="0" smtClean="0"/>
              <a:t>на фирмата ЕРХАРД</a:t>
            </a:r>
            <a:r>
              <a:rPr lang="bg-BG" altLang="bg-BG" sz="2400" dirty="0" smtClean="0"/>
              <a:t>. Целта </a:t>
            </a:r>
            <a:r>
              <a:rPr lang="bg-BG" altLang="bg-BG" sz="2400" dirty="0" smtClean="0"/>
              <a:t>беше ОК да затвори преди обратната вълна от хидравличния удар да се върне</a:t>
            </a:r>
            <a:r>
              <a:rPr lang="bg-BG" altLang="bg-BG" sz="2400" dirty="0" smtClean="0"/>
              <a:t>, да </a:t>
            </a:r>
            <a:r>
              <a:rPr lang="bg-BG" altLang="bg-BG" sz="2400" dirty="0" smtClean="0"/>
              <a:t>я затръшне и да се получи още по голям удар.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На НР Нисово изпълнихме 2”  </a:t>
            </a:r>
            <a:r>
              <a:rPr lang="bg-BG" altLang="bg-BG" sz="2400" dirty="0" smtClean="0"/>
              <a:t>байпасна</a:t>
            </a:r>
            <a:r>
              <a:rPr lang="bg-BG" altLang="bg-BG" sz="2400" dirty="0" smtClean="0"/>
              <a:t> връзка с ОК и СК между хранителната и </a:t>
            </a:r>
            <a:r>
              <a:rPr lang="bg-BG" altLang="bg-BG" sz="2400" dirty="0" smtClean="0"/>
              <a:t>вливната</a:t>
            </a:r>
            <a:r>
              <a:rPr lang="bg-BG" altLang="bg-BG" sz="2400" dirty="0" smtClean="0"/>
              <a:t> </a:t>
            </a:r>
            <a:r>
              <a:rPr lang="bg-BG" altLang="bg-BG" sz="2400" dirty="0" smtClean="0"/>
              <a:t>тръба. Целта </a:t>
            </a:r>
            <a:r>
              <a:rPr lang="bg-BG" altLang="bg-BG" sz="2400" dirty="0" smtClean="0"/>
              <a:t>бе да се допълва напора с вода от НР при обратния </a:t>
            </a:r>
            <a:r>
              <a:rPr lang="bg-BG" altLang="bg-BG" sz="2400" dirty="0" smtClean="0"/>
              <a:t>хидр</a:t>
            </a:r>
            <a:r>
              <a:rPr lang="bg-BG" altLang="bg-BG" sz="2400" dirty="0" smtClean="0"/>
              <a:t>. удар </a:t>
            </a:r>
            <a:r>
              <a:rPr lang="bg-BG" altLang="bg-BG" sz="2400" dirty="0" smtClean="0"/>
              <a:t>както и да не се изпразва напора при спрял ПА през смукателите и </a:t>
            </a:r>
            <a:r>
              <a:rPr lang="bg-BG" altLang="bg-BG" sz="2400" dirty="0" smtClean="0"/>
              <a:t>хлораторния</a:t>
            </a:r>
            <a:r>
              <a:rPr lang="bg-BG" altLang="bg-BG" sz="2400" dirty="0" smtClean="0"/>
              <a:t> апарат.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5.Положителен ефект.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sz="2400" dirty="0" smtClean="0"/>
              <a:t>Хидравличния удар значително се намали при ПС.</a:t>
            </a:r>
          </a:p>
          <a:p>
            <a:pPr eaLnBrk="1" hangingPunct="1"/>
            <a:r>
              <a:rPr lang="bg-BG" altLang="bg-BG" sz="2400" dirty="0" smtClean="0"/>
              <a:t>Преди реконструкцията при спиране на ПА с ел</a:t>
            </a:r>
            <a:r>
              <a:rPr lang="bg-BG" altLang="bg-BG" sz="2400" dirty="0" smtClean="0"/>
              <a:t>. </a:t>
            </a:r>
            <a:r>
              <a:rPr lang="bg-BG" altLang="bg-BG" sz="2400" dirty="0" smtClean="0"/>
              <a:t>задвижка</a:t>
            </a:r>
            <a:r>
              <a:rPr lang="bg-BG" altLang="bg-BG" sz="2400" dirty="0" smtClean="0"/>
              <a:t> </a:t>
            </a:r>
            <a:r>
              <a:rPr lang="bg-BG" altLang="bg-BG" sz="2400" dirty="0" smtClean="0"/>
              <a:t>налягането варираше от 24 до 6 </a:t>
            </a:r>
            <a:r>
              <a:rPr lang="bg-BG" altLang="bg-BG" sz="2400" dirty="0" smtClean="0"/>
              <a:t>атм</a:t>
            </a:r>
            <a:r>
              <a:rPr lang="bg-BG" altLang="bg-BG" sz="2400" dirty="0" smtClean="0"/>
              <a:t>. </a:t>
            </a:r>
            <a:r>
              <a:rPr lang="bg-BG" altLang="bg-BG" sz="2400" dirty="0" smtClean="0"/>
              <a:t>Удароубивателят</a:t>
            </a:r>
            <a:r>
              <a:rPr lang="bg-BG" altLang="bg-BG" sz="2400" dirty="0" smtClean="0"/>
              <a:t> </a:t>
            </a:r>
            <a:r>
              <a:rPr lang="bg-BG" altLang="bg-BG" sz="2400" dirty="0" smtClean="0"/>
              <a:t>сработваше 9 пъти</a:t>
            </a:r>
            <a:r>
              <a:rPr lang="bg-BG" altLang="bg-BG" sz="2400" dirty="0" smtClean="0"/>
              <a:t>. След </a:t>
            </a:r>
            <a:r>
              <a:rPr lang="bg-BG" altLang="bg-BG" sz="2400" dirty="0" smtClean="0"/>
              <a:t>монтажа на ОК ударът се ограничи на 17-14 </a:t>
            </a:r>
            <a:r>
              <a:rPr lang="bg-BG" altLang="bg-BG" sz="2400" dirty="0" smtClean="0"/>
              <a:t>атм</a:t>
            </a:r>
            <a:r>
              <a:rPr lang="bg-BG" altLang="bg-BG" sz="2400" dirty="0" smtClean="0"/>
              <a:t>., а </a:t>
            </a:r>
            <a:r>
              <a:rPr lang="bg-BG" altLang="bg-BG" sz="2400" dirty="0" smtClean="0"/>
              <a:t>удароубивателят</a:t>
            </a:r>
            <a:r>
              <a:rPr lang="bg-BG" altLang="bg-BG" sz="2400" dirty="0" smtClean="0"/>
              <a:t> сработи 1 път.</a:t>
            </a:r>
          </a:p>
          <a:p>
            <a:pPr eaLnBrk="1" hangingPunct="1"/>
            <a:r>
              <a:rPr lang="bg-BG" altLang="bg-BG" sz="2400" dirty="0" smtClean="0"/>
              <a:t>При аварийно спиране с новата ОК налягането варираше от 18 до 13 </a:t>
            </a:r>
            <a:r>
              <a:rPr lang="bg-BG" altLang="bg-BG" sz="2400" dirty="0" smtClean="0"/>
              <a:t>атм</a:t>
            </a:r>
            <a:r>
              <a:rPr lang="bg-BG" altLang="bg-BG" sz="2400" dirty="0" smtClean="0"/>
              <a:t>., което </a:t>
            </a:r>
            <a:r>
              <a:rPr lang="bg-BG" altLang="bg-BG" sz="2400" dirty="0" smtClean="0"/>
              <a:t>бе по-благоприятно спрямо спирането с ел</a:t>
            </a:r>
            <a:r>
              <a:rPr lang="bg-BG" altLang="bg-BG" sz="2400" dirty="0" smtClean="0"/>
              <a:t>. </a:t>
            </a:r>
            <a:r>
              <a:rPr lang="bg-BG" altLang="bg-BG" sz="2400" dirty="0" smtClean="0"/>
              <a:t>задв</a:t>
            </a:r>
            <a:r>
              <a:rPr lang="bg-BG" altLang="bg-BG" sz="2400" dirty="0" smtClean="0"/>
              <a:t>. преди реконструкцията.</a:t>
            </a:r>
          </a:p>
          <a:p>
            <a:pPr eaLnBrk="1" hangingPunct="1"/>
            <a:r>
              <a:rPr lang="bg-BG" altLang="bg-BG" sz="2400" dirty="0" smtClean="0"/>
              <a:t>Значително намаляха броя на отказите на помпената система – аварии с избили етернитови тръби на напора и аварирали смукатели в ПС.</a:t>
            </a:r>
            <a:endParaRPr lang="en-GB" altLang="bg-BG" sz="2400" dirty="0" smtClean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6.Отрицателен ефект</a:t>
            </a:r>
            <a:endParaRPr lang="en-GB" altLang="bg-BG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/>
              <a:t>Реконструкцията отне  време на специалистите от ПЕР Щръклево,РМР</a:t>
            </a:r>
            <a:r>
              <a:rPr lang="en-US" dirty="0"/>
              <a:t>,</a:t>
            </a:r>
            <a:r>
              <a:rPr lang="bg-BG" dirty="0" smtClean="0"/>
              <a:t> ЕМО и ПТО за анализ и изпълнение.</a:t>
            </a:r>
            <a:endParaRPr lang="en-US" dirty="0" smtClean="0"/>
          </a:p>
          <a:p>
            <a:pPr marL="0" indent="0" eaLnBrk="1" hangingPunct="1">
              <a:buFontTx/>
              <a:buNone/>
              <a:defRPr/>
            </a:pPr>
            <a:endParaRPr lang="en-GB" dirty="0" smtClean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497013" y="0"/>
            <a:ext cx="8637587" cy="1431925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7.Други обекти</a:t>
            </a:r>
            <a:r>
              <a:rPr lang="bg-BG" altLang="bg-BG" dirty="0" smtClean="0"/>
              <a:t>, на </a:t>
            </a:r>
            <a:r>
              <a:rPr lang="bg-BG" altLang="bg-BG" dirty="0" smtClean="0"/>
              <a:t>които трябва да реализираме мероприятието.</a:t>
            </a:r>
            <a:endParaRPr lang="en-GB" altLang="bg-BG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057400"/>
            <a:ext cx="7772400" cy="41910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На ПС Батишница също има подобен проблем.</a:t>
            </a:r>
          </a:p>
          <a:p>
            <a:pPr eaLnBrk="1" hangingPunct="1"/>
            <a:r>
              <a:rPr lang="bg-BG" altLang="bg-BG" dirty="0" smtClean="0"/>
              <a:t>Съществуват редица обекти</a:t>
            </a:r>
            <a:r>
              <a:rPr lang="bg-BG" altLang="bg-BG" dirty="0" smtClean="0"/>
              <a:t>, където </a:t>
            </a:r>
            <a:r>
              <a:rPr lang="bg-BG" altLang="bg-BG" dirty="0" smtClean="0"/>
              <a:t>хидравличния удар е значителен и следва да си насочим вниманието към този проблем.</a:t>
            </a:r>
          </a:p>
          <a:p>
            <a:pPr eaLnBrk="1" hangingPunct="1"/>
            <a:r>
              <a:rPr lang="bg-BG" altLang="bg-BG" dirty="0" smtClean="0"/>
              <a:t>Добър метод за решаване на проблема е използването на </a:t>
            </a:r>
            <a:r>
              <a:rPr lang="bg-BG" altLang="bg-BG" dirty="0" smtClean="0"/>
              <a:t>софтстартери</a:t>
            </a:r>
            <a:r>
              <a:rPr lang="bg-BG" altLang="bg-BG" dirty="0" smtClean="0"/>
              <a:t>.</a:t>
            </a:r>
          </a:p>
        </p:txBody>
      </p:sp>
    </p:spTree>
  </p:cSld>
  <p:clrMapOvr>
    <a:masterClrMapping/>
  </p:clrMapOvr>
  <p:transition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8.Изводи.</a:t>
            </a:r>
            <a:endParaRPr lang="en-GB" altLang="bg-BG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sz="2800" dirty="0" smtClean="0"/>
              <a:t>Съвместните усилия и подхода да се търсят причините за проблемите водят до положителни резултати.</a:t>
            </a:r>
          </a:p>
          <a:p>
            <a:pPr eaLnBrk="1" hangingPunct="1"/>
            <a:r>
              <a:rPr lang="bg-BG" altLang="bg-BG" sz="2800" dirty="0" smtClean="0"/>
              <a:t>Считаме</a:t>
            </a:r>
            <a:r>
              <a:rPr lang="bg-BG" altLang="bg-BG" sz="2800" dirty="0" smtClean="0"/>
              <a:t>, че </a:t>
            </a:r>
            <a:r>
              <a:rPr lang="bg-BG" altLang="bg-BG" sz="2800" dirty="0" smtClean="0"/>
              <a:t>се постига желаният ефект и усилията си струват.   </a:t>
            </a:r>
          </a:p>
        </p:txBody>
      </p:sp>
    </p:spTree>
  </p:cSld>
  <p:clrMapOvr>
    <a:masterClrMapping/>
  </p:clrMapOvr>
  <p:transition>
    <p:checker/>
  </p:transition>
</p:sld>
</file>

<file path=ppt/theme/theme1.xml><?xml version="1.0" encoding="utf-8"?>
<a:theme xmlns:a="http://schemas.openxmlformats.org/drawingml/2006/main" name="Ricepaper">
  <a:themeElements>
    <a:clrScheme name="Ricepaper 2">
      <a:dk1>
        <a:srgbClr val="00264C"/>
      </a:dk1>
      <a:lt1>
        <a:srgbClr val="FFFFE9"/>
      </a:lt1>
      <a:dk2>
        <a:srgbClr val="333333"/>
      </a:dk2>
      <a:lt2>
        <a:srgbClr val="333333"/>
      </a:lt2>
      <a:accent1>
        <a:srgbClr val="78C0B2"/>
      </a:accent1>
      <a:accent2>
        <a:srgbClr val="262D4C"/>
      </a:accent2>
      <a:accent3>
        <a:srgbClr val="FFFFF2"/>
      </a:accent3>
      <a:accent4>
        <a:srgbClr val="001F40"/>
      </a:accent4>
      <a:accent5>
        <a:srgbClr val="BEDCD5"/>
      </a:accent5>
      <a:accent6>
        <a:srgbClr val="212844"/>
      </a:accent6>
      <a:hlink>
        <a:srgbClr val="598BBD"/>
      </a:hlink>
      <a:folHlink>
        <a:srgbClr val="4D4D4D"/>
      </a:folHlink>
    </a:clrScheme>
    <a:fontScheme name="Ricepape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icepaper 1">
        <a:dk1>
          <a:srgbClr val="9D9475"/>
        </a:dk1>
        <a:lt1>
          <a:srgbClr val="333333"/>
        </a:lt1>
        <a:dk2>
          <a:srgbClr val="333300"/>
        </a:dk2>
        <a:lt2>
          <a:srgbClr val="333333"/>
        </a:lt2>
        <a:accent1>
          <a:srgbClr val="B3C39F"/>
        </a:accent1>
        <a:accent2>
          <a:srgbClr val="DCD9CE"/>
        </a:accent2>
        <a:accent3>
          <a:srgbClr val="ADADAA"/>
        </a:accent3>
        <a:accent4>
          <a:srgbClr val="2A2A2A"/>
        </a:accent4>
        <a:accent5>
          <a:srgbClr val="D6DECD"/>
        </a:accent5>
        <a:accent6>
          <a:srgbClr val="C7C4BA"/>
        </a:accent6>
        <a:hlink>
          <a:srgbClr val="CC9900"/>
        </a:hlink>
        <a:folHlink>
          <a:srgbClr val="ADA68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paper 2">
        <a:dk1>
          <a:srgbClr val="00264C"/>
        </a:dk1>
        <a:lt1>
          <a:srgbClr val="FFFFE9"/>
        </a:lt1>
        <a:dk2>
          <a:srgbClr val="333333"/>
        </a:dk2>
        <a:lt2>
          <a:srgbClr val="333333"/>
        </a:lt2>
        <a:accent1>
          <a:srgbClr val="78C0B2"/>
        </a:accent1>
        <a:accent2>
          <a:srgbClr val="262D4C"/>
        </a:accent2>
        <a:accent3>
          <a:srgbClr val="FFFFF2"/>
        </a:accent3>
        <a:accent4>
          <a:srgbClr val="001F40"/>
        </a:accent4>
        <a:accent5>
          <a:srgbClr val="BEDCD5"/>
        </a:accent5>
        <a:accent6>
          <a:srgbClr val="212844"/>
        </a:accent6>
        <a:hlink>
          <a:srgbClr val="598BBD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3">
        <a:dk1>
          <a:srgbClr val="000000"/>
        </a:dk1>
        <a:lt1>
          <a:srgbClr val="F8F8F8"/>
        </a:lt1>
        <a:dk2>
          <a:srgbClr val="333333"/>
        </a:dk2>
        <a:lt2>
          <a:srgbClr val="5F5F5F"/>
        </a:lt2>
        <a:accent1>
          <a:srgbClr val="DDDDDD"/>
        </a:accent1>
        <a:accent2>
          <a:srgbClr val="808080"/>
        </a:accent2>
        <a:accent3>
          <a:srgbClr val="FBFBFB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4">
        <a:dk1>
          <a:srgbClr val="00264C"/>
        </a:dk1>
        <a:lt1>
          <a:srgbClr val="FFFFFF"/>
        </a:lt1>
        <a:dk2>
          <a:srgbClr val="333333"/>
        </a:dk2>
        <a:lt2>
          <a:srgbClr val="2E697E"/>
        </a:lt2>
        <a:accent1>
          <a:srgbClr val="BAC8AA"/>
        </a:accent1>
        <a:accent2>
          <a:srgbClr val="6E9883"/>
        </a:accent2>
        <a:accent3>
          <a:srgbClr val="FFFFFF"/>
        </a:accent3>
        <a:accent4>
          <a:srgbClr val="001F40"/>
        </a:accent4>
        <a:accent5>
          <a:srgbClr val="D9E0D2"/>
        </a:accent5>
        <a:accent6>
          <a:srgbClr val="638976"/>
        </a:accent6>
        <a:hlink>
          <a:srgbClr val="CC9900"/>
        </a:hlink>
        <a:folHlink>
          <a:srgbClr val="7DAE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5">
        <a:dk1>
          <a:srgbClr val="20374E"/>
        </a:dk1>
        <a:lt1>
          <a:srgbClr val="DCE4D2"/>
        </a:lt1>
        <a:dk2>
          <a:srgbClr val="333333"/>
        </a:dk2>
        <a:lt2>
          <a:srgbClr val="524C46"/>
        </a:lt2>
        <a:accent1>
          <a:srgbClr val="C9C491"/>
        </a:accent1>
        <a:accent2>
          <a:srgbClr val="8A776A"/>
        </a:accent2>
        <a:accent3>
          <a:srgbClr val="EBEFE5"/>
        </a:accent3>
        <a:accent4>
          <a:srgbClr val="1A2D41"/>
        </a:accent4>
        <a:accent5>
          <a:srgbClr val="E1DEC7"/>
        </a:accent5>
        <a:accent6>
          <a:srgbClr val="7D6B5F"/>
        </a:accent6>
        <a:hlink>
          <a:srgbClr val="67895F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Designs\Ricepaper.pot</Template>
  <TotalTime>269</TotalTime>
  <Words>445</Words>
  <Application>Microsoft Office PowerPoint</Application>
  <PresentationFormat>Презентация на цял екран (4:3)</PresentationFormat>
  <Paragraphs>28</Paragraphs>
  <Slides>10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5" baseType="lpstr">
      <vt:lpstr>Times New Roman</vt:lpstr>
      <vt:lpstr>Arial</vt:lpstr>
      <vt:lpstr>Wingdings</vt:lpstr>
      <vt:lpstr>Calibri</vt:lpstr>
      <vt:lpstr>Ricepaper</vt:lpstr>
      <vt:lpstr>Хидравличен удар на ПС Нисово</vt:lpstr>
      <vt:lpstr>1.Причини да се избере обекта.</vt:lpstr>
      <vt:lpstr>2.Анализ на съществуващото положение.</vt:lpstr>
      <vt:lpstr>3.Идея за справяне с проблема.</vt:lpstr>
      <vt:lpstr>4.Реализация.</vt:lpstr>
      <vt:lpstr>5.Положителен ефект.</vt:lpstr>
      <vt:lpstr>6.Отрицателен ефект</vt:lpstr>
      <vt:lpstr>7.Други обекти, на които трябва да реализираме мероприятието.</vt:lpstr>
      <vt:lpstr>8.Изводи.</vt:lpstr>
      <vt:lpstr>ЕФЕКТ </vt:lpstr>
    </vt:vector>
  </TitlesOfParts>
  <Company>tj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Ремонт на ПА с престъргване на работно колело</dc:title>
  <dc:creator>rj</dc:creator>
  <cp:lastModifiedBy>Rumen Yordanov</cp:lastModifiedBy>
  <cp:revision>39</cp:revision>
  <dcterms:created xsi:type="dcterms:W3CDTF">2002-05-02T19:03:06Z</dcterms:created>
  <dcterms:modified xsi:type="dcterms:W3CDTF">2026-04-12T08:48:20Z</dcterms:modified>
</cp:coreProperties>
</file>