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sldIdLst>
    <p:sldId id="256" r:id="rId2"/>
    <p:sldId id="257" r:id="rId3"/>
    <p:sldId id="258" r:id="rId4"/>
    <p:sldId id="260" r:id="rId5"/>
    <p:sldId id="264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728" autoAdjust="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8" name="Group 2"/>
          <p:cNvGrpSpPr>
            <a:grpSpLocks/>
          </p:cNvGrpSpPr>
          <p:nvPr/>
        </p:nvGrpSpPr>
        <p:grpSpPr bwMode="auto">
          <a:xfrm>
            <a:off x="319088" y="1752600"/>
            <a:ext cx="8824912" cy="5129213"/>
            <a:chOff x="201" y="1104"/>
            <a:chExt cx="5559" cy="3231"/>
          </a:xfrm>
        </p:grpSpPr>
        <p:sp>
          <p:nvSpPr>
            <p:cNvPr id="29699" name="Freeform 3"/>
            <p:cNvSpPr>
              <a:spLocks/>
            </p:cNvSpPr>
            <p:nvPr/>
          </p:nvSpPr>
          <p:spPr bwMode="ltGray">
            <a:xfrm>
              <a:off x="210" y="1104"/>
              <a:ext cx="5550" cy="3216"/>
            </a:xfrm>
            <a:custGeom>
              <a:avLst/>
              <a:gdLst>
                <a:gd name="T0" fmla="*/ 335 w 5550"/>
                <a:gd name="T1" fmla="*/ 0 h 3216"/>
                <a:gd name="T2" fmla="*/ 333 w 5550"/>
                <a:gd name="T3" fmla="*/ 1290 h 3216"/>
                <a:gd name="T4" fmla="*/ 0 w 5550"/>
                <a:gd name="T5" fmla="*/ 1290 h 3216"/>
                <a:gd name="T6" fmla="*/ 6 w 5550"/>
                <a:gd name="T7" fmla="*/ 3210 h 3216"/>
                <a:gd name="T8" fmla="*/ 5550 w 5550"/>
                <a:gd name="T9" fmla="*/ 3216 h 3216"/>
                <a:gd name="T10" fmla="*/ 5550 w 5550"/>
                <a:gd name="T11" fmla="*/ 0 h 3216"/>
                <a:gd name="T12" fmla="*/ 335 w 5550"/>
                <a:gd name="T13" fmla="*/ 0 h 3216"/>
                <a:gd name="T14" fmla="*/ 335 w 5550"/>
                <a:gd name="T15" fmla="*/ 0 h 3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50" h="3216">
                  <a:moveTo>
                    <a:pt x="335" y="0"/>
                  </a:moveTo>
                  <a:lnTo>
                    <a:pt x="333" y="1290"/>
                  </a:lnTo>
                  <a:lnTo>
                    <a:pt x="0" y="1290"/>
                  </a:lnTo>
                  <a:lnTo>
                    <a:pt x="6" y="3210"/>
                  </a:lnTo>
                  <a:lnTo>
                    <a:pt x="5550" y="3216"/>
                  </a:lnTo>
                  <a:lnTo>
                    <a:pt x="5550" y="0"/>
                  </a:lnTo>
                  <a:lnTo>
                    <a:pt x="335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29700" name="Freeform 4"/>
            <p:cNvSpPr>
              <a:spLocks/>
            </p:cNvSpPr>
            <p:nvPr/>
          </p:nvSpPr>
          <p:spPr bwMode="ltGray">
            <a:xfrm>
              <a:off x="528" y="2400"/>
              <a:ext cx="5232" cy="1920"/>
            </a:xfrm>
            <a:custGeom>
              <a:avLst/>
              <a:gdLst>
                <a:gd name="T0" fmla="*/ 0 w 4897"/>
                <a:gd name="T1" fmla="*/ 0 h 2182"/>
                <a:gd name="T2" fmla="*/ 0 w 4897"/>
                <a:gd name="T3" fmla="*/ 2182 h 2182"/>
                <a:gd name="T4" fmla="*/ 4897 w 4897"/>
                <a:gd name="T5" fmla="*/ 2182 h 2182"/>
                <a:gd name="T6" fmla="*/ 4897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29701" name="Freeform 5"/>
            <p:cNvSpPr>
              <a:spLocks/>
            </p:cNvSpPr>
            <p:nvPr/>
          </p:nvSpPr>
          <p:spPr bwMode="ltGray">
            <a:xfrm>
              <a:off x="201" y="2377"/>
              <a:ext cx="3455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29702" name="Freeform 6"/>
            <p:cNvSpPr>
              <a:spLocks/>
            </p:cNvSpPr>
            <p:nvPr/>
          </p:nvSpPr>
          <p:spPr bwMode="ltGray">
            <a:xfrm>
              <a:off x="528" y="1104"/>
              <a:ext cx="4894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29703" name="Freeform 7"/>
            <p:cNvSpPr>
              <a:spLocks/>
            </p:cNvSpPr>
            <p:nvPr/>
          </p:nvSpPr>
          <p:spPr bwMode="ltGray">
            <a:xfrm>
              <a:off x="201" y="2377"/>
              <a:ext cx="30" cy="1958"/>
            </a:xfrm>
            <a:custGeom>
              <a:avLst/>
              <a:gdLst>
                <a:gd name="T0" fmla="*/ 0 w 30"/>
                <a:gd name="T1" fmla="*/ 0 h 1416"/>
                <a:gd name="T2" fmla="*/ 0 w 30"/>
                <a:gd name="T3" fmla="*/ 1416 h 1416"/>
                <a:gd name="T4" fmla="*/ 29 w 30"/>
                <a:gd name="T5" fmla="*/ 1416 h 1416"/>
                <a:gd name="T6" fmla="*/ 30 w 30"/>
                <a:gd name="T7" fmla="*/ 27 h 1416"/>
                <a:gd name="T8" fmla="*/ 0 w 30"/>
                <a:gd name="T9" fmla="*/ 0 h 1416"/>
                <a:gd name="T10" fmla="*/ 0 w 30"/>
                <a:gd name="T11" fmla="*/ 0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29704" name="Freeform 8"/>
            <p:cNvSpPr>
              <a:spLocks/>
            </p:cNvSpPr>
            <p:nvPr/>
          </p:nvSpPr>
          <p:spPr bwMode="ltGray">
            <a:xfrm>
              <a:off x="528" y="1104"/>
              <a:ext cx="29" cy="3225"/>
            </a:xfrm>
            <a:custGeom>
              <a:avLst/>
              <a:gdLst>
                <a:gd name="T0" fmla="*/ 0 w 29"/>
                <a:gd name="T1" fmla="*/ 0 h 2161"/>
                <a:gd name="T2" fmla="*/ 0 w 29"/>
                <a:gd name="T3" fmla="*/ 2161 h 2161"/>
                <a:gd name="T4" fmla="*/ 29 w 29"/>
                <a:gd name="T5" fmla="*/ 2161 h 2161"/>
                <a:gd name="T6" fmla="*/ 27 w 29"/>
                <a:gd name="T7" fmla="*/ 27 h 2161"/>
                <a:gd name="T8" fmla="*/ 0 w 29"/>
                <a:gd name="T9" fmla="*/ 0 h 2161"/>
                <a:gd name="T10" fmla="*/ 0 w 29"/>
                <a:gd name="T11" fmla="*/ 0 h 2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g-BG" dirty="0"/>
            </a:p>
          </p:txBody>
        </p:sp>
      </p:grpSp>
      <p:sp>
        <p:nvSpPr>
          <p:cNvPr id="29705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990600" y="1905000"/>
            <a:ext cx="7772400" cy="1736725"/>
          </a:xfrm>
        </p:spPr>
        <p:txBody>
          <a:bodyPr anchor="t"/>
          <a:lstStyle>
            <a:lvl1pPr>
              <a:defRPr sz="5400"/>
            </a:lvl1pPr>
          </a:lstStyle>
          <a:p>
            <a:pPr lvl="0"/>
            <a:r>
              <a:rPr lang="en-US" altLang="bg-BG" noProof="0" smtClean="0"/>
              <a:t>Click to edit Master title style</a:t>
            </a:r>
          </a:p>
        </p:txBody>
      </p:sp>
      <p:sp>
        <p:nvSpPr>
          <p:cNvPr id="29706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90600" y="3962400"/>
            <a:ext cx="67818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US" altLang="bg-BG" noProof="0" smtClean="0"/>
              <a:t>Click to edit Master subtitle style</a:t>
            </a:r>
          </a:p>
        </p:txBody>
      </p:sp>
      <p:sp>
        <p:nvSpPr>
          <p:cNvPr id="29707" name="Rectangle 11"/>
          <p:cNvSpPr>
            <a:spLocks noGrp="1" noChangeArrowheads="1"/>
          </p:cNvSpPr>
          <p:nvPr>
            <p:ph type="dt" sz="quarter" idx="2"/>
          </p:nvPr>
        </p:nvSpPr>
        <p:spPr>
          <a:xfrm>
            <a:off x="9906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29708" name="Rectangle 12"/>
          <p:cNvSpPr>
            <a:spLocks noGrp="1" noChangeArrowheads="1"/>
          </p:cNvSpPr>
          <p:nvPr>
            <p:ph type="ftr" sz="quarter" idx="3"/>
          </p:nvPr>
        </p:nvSpPr>
        <p:spPr>
          <a:xfrm>
            <a:off x="3468688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29709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83A13B2B-1369-47CB-9857-584E2C8841C5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065D87-D6AD-4617-A676-9C1D3F6ACA21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015591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748463" y="244475"/>
            <a:ext cx="2097087" cy="5851525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44475"/>
            <a:ext cx="6138863" cy="5851525"/>
          </a:xfrm>
        </p:spPr>
        <p:txBody>
          <a:bodyPr vert="eaVer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D1FECB-FCE0-41A7-BA1D-302C6113528C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847604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74B40B-4A49-4C3A-AE00-11FDACF075C0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100118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9377CD-D422-404B-B2C8-10EF00CA4C47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726942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3E69BD-C642-4DFE-B5BD-1BEC51A75770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235813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7E3322-E66C-4737-8448-DB7AFB7CFD57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283560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C73FFC-8AE3-4672-9CFA-0A48B4263606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4158040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080739-EA65-4B23-9EA4-CDEC0760B071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573733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87136D-54F8-4946-86D1-4D3791857B24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140828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 dirty="0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8FD2E6-1753-4CB7-98F1-6381ED84E53A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250185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4" name="Group 2"/>
          <p:cNvGrpSpPr>
            <a:grpSpLocks/>
          </p:cNvGrpSpPr>
          <p:nvPr/>
        </p:nvGrpSpPr>
        <p:grpSpPr bwMode="auto">
          <a:xfrm>
            <a:off x="319088" y="1828800"/>
            <a:ext cx="8824912" cy="5029200"/>
            <a:chOff x="201" y="1152"/>
            <a:chExt cx="5559" cy="3168"/>
          </a:xfrm>
        </p:grpSpPr>
        <p:sp>
          <p:nvSpPr>
            <p:cNvPr id="28675" name="Freeform 3"/>
            <p:cNvSpPr>
              <a:spLocks/>
            </p:cNvSpPr>
            <p:nvPr/>
          </p:nvSpPr>
          <p:spPr bwMode="ltGray">
            <a:xfrm>
              <a:off x="528" y="2909"/>
              <a:ext cx="5232" cy="1411"/>
            </a:xfrm>
            <a:custGeom>
              <a:avLst/>
              <a:gdLst>
                <a:gd name="T0" fmla="*/ 0 w 4897"/>
                <a:gd name="T1" fmla="*/ 0 h 2182"/>
                <a:gd name="T2" fmla="*/ 0 w 4897"/>
                <a:gd name="T3" fmla="*/ 2182 h 2182"/>
                <a:gd name="T4" fmla="*/ 4897 w 4897"/>
                <a:gd name="T5" fmla="*/ 2182 h 2182"/>
                <a:gd name="T6" fmla="*/ 4897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28676" name="Freeform 4"/>
            <p:cNvSpPr>
              <a:spLocks/>
            </p:cNvSpPr>
            <p:nvPr/>
          </p:nvSpPr>
          <p:spPr bwMode="ltGray">
            <a:xfrm>
              <a:off x="210" y="1152"/>
              <a:ext cx="5550" cy="3168"/>
            </a:xfrm>
            <a:custGeom>
              <a:avLst/>
              <a:gdLst>
                <a:gd name="T0" fmla="*/ 330 w 5550"/>
                <a:gd name="T1" fmla="*/ 1764 h 3168"/>
                <a:gd name="T2" fmla="*/ 0 w 5550"/>
                <a:gd name="T3" fmla="*/ 1764 h 3168"/>
                <a:gd name="T4" fmla="*/ 0 w 5550"/>
                <a:gd name="T5" fmla="*/ 3168 h 3168"/>
                <a:gd name="T6" fmla="*/ 5550 w 5550"/>
                <a:gd name="T7" fmla="*/ 3168 h 3168"/>
                <a:gd name="T8" fmla="*/ 5550 w 5550"/>
                <a:gd name="T9" fmla="*/ 0 h 3168"/>
                <a:gd name="T10" fmla="*/ 330 w 5550"/>
                <a:gd name="T11" fmla="*/ 0 h 3168"/>
                <a:gd name="T12" fmla="*/ 330 w 5550"/>
                <a:gd name="T13" fmla="*/ 1764 h 3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50" h="3168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28677" name="Freeform 5"/>
            <p:cNvSpPr>
              <a:spLocks/>
            </p:cNvSpPr>
            <p:nvPr/>
          </p:nvSpPr>
          <p:spPr bwMode="ltGray">
            <a:xfrm>
              <a:off x="528" y="2932"/>
              <a:ext cx="5232" cy="1388"/>
            </a:xfrm>
            <a:custGeom>
              <a:avLst/>
              <a:gdLst>
                <a:gd name="T0" fmla="*/ 0 w 4897"/>
                <a:gd name="T1" fmla="*/ 0 h 2182"/>
                <a:gd name="T2" fmla="*/ 0 w 4897"/>
                <a:gd name="T3" fmla="*/ 2182 h 2182"/>
                <a:gd name="T4" fmla="*/ 4897 w 4897"/>
                <a:gd name="T5" fmla="*/ 2182 h 2182"/>
                <a:gd name="T6" fmla="*/ 4897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28678" name="Freeform 6"/>
            <p:cNvSpPr>
              <a:spLocks/>
            </p:cNvSpPr>
            <p:nvPr/>
          </p:nvSpPr>
          <p:spPr bwMode="ltGray">
            <a:xfrm>
              <a:off x="528" y="1152"/>
              <a:ext cx="4607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28679" name="Freeform 7"/>
            <p:cNvSpPr>
              <a:spLocks/>
            </p:cNvSpPr>
            <p:nvPr/>
          </p:nvSpPr>
          <p:spPr bwMode="ltGray">
            <a:xfrm>
              <a:off x="528" y="1152"/>
              <a:ext cx="29" cy="1785"/>
            </a:xfrm>
            <a:custGeom>
              <a:avLst/>
              <a:gdLst>
                <a:gd name="T0" fmla="*/ 0 w 29"/>
                <a:gd name="T1" fmla="*/ 0 h 2161"/>
                <a:gd name="T2" fmla="*/ 0 w 29"/>
                <a:gd name="T3" fmla="*/ 2161 h 2161"/>
                <a:gd name="T4" fmla="*/ 29 w 29"/>
                <a:gd name="T5" fmla="*/ 2161 h 2161"/>
                <a:gd name="T6" fmla="*/ 27 w 29"/>
                <a:gd name="T7" fmla="*/ 27 h 2161"/>
                <a:gd name="T8" fmla="*/ 0 w 29"/>
                <a:gd name="T9" fmla="*/ 0 h 2161"/>
                <a:gd name="T10" fmla="*/ 0 w 29"/>
                <a:gd name="T11" fmla="*/ 0 h 2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28680" name="Freeform 8"/>
            <p:cNvSpPr>
              <a:spLocks/>
            </p:cNvSpPr>
            <p:nvPr/>
          </p:nvSpPr>
          <p:spPr bwMode="ltGray">
            <a:xfrm>
              <a:off x="527" y="2904"/>
              <a:ext cx="29" cy="1416"/>
            </a:xfrm>
            <a:custGeom>
              <a:avLst/>
              <a:gdLst>
                <a:gd name="T0" fmla="*/ 0 w 29"/>
                <a:gd name="T1" fmla="*/ 1416 h 1416"/>
                <a:gd name="T2" fmla="*/ 29 w 29"/>
                <a:gd name="T3" fmla="*/ 1416 h 1416"/>
                <a:gd name="T4" fmla="*/ 28 w 29"/>
                <a:gd name="T5" fmla="*/ 24 h 1416"/>
                <a:gd name="T6" fmla="*/ 0 w 29"/>
                <a:gd name="T7" fmla="*/ 0 h 1416"/>
                <a:gd name="T8" fmla="*/ 0 w 29"/>
                <a:gd name="T9" fmla="*/ 1416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416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28681" name="Freeform 9"/>
            <p:cNvSpPr>
              <a:spLocks/>
            </p:cNvSpPr>
            <p:nvPr/>
          </p:nvSpPr>
          <p:spPr bwMode="ltGray">
            <a:xfrm>
              <a:off x="201" y="2904"/>
              <a:ext cx="2879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28682" name="Freeform 10"/>
            <p:cNvSpPr>
              <a:spLocks/>
            </p:cNvSpPr>
            <p:nvPr/>
          </p:nvSpPr>
          <p:spPr bwMode="ltGray">
            <a:xfrm>
              <a:off x="201" y="2904"/>
              <a:ext cx="30" cy="1416"/>
            </a:xfrm>
            <a:custGeom>
              <a:avLst/>
              <a:gdLst>
                <a:gd name="T0" fmla="*/ 0 w 30"/>
                <a:gd name="T1" fmla="*/ 0 h 1416"/>
                <a:gd name="T2" fmla="*/ 0 w 30"/>
                <a:gd name="T3" fmla="*/ 1416 h 1416"/>
                <a:gd name="T4" fmla="*/ 29 w 30"/>
                <a:gd name="T5" fmla="*/ 1416 h 1416"/>
                <a:gd name="T6" fmla="*/ 30 w 30"/>
                <a:gd name="T7" fmla="*/ 27 h 1416"/>
                <a:gd name="T8" fmla="*/ 0 w 30"/>
                <a:gd name="T9" fmla="*/ 0 h 1416"/>
                <a:gd name="T10" fmla="*/ 0 w 30"/>
                <a:gd name="T11" fmla="*/ 0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10001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g-BG" dirty="0"/>
            </a:p>
          </p:txBody>
        </p:sp>
      </p:grpSp>
      <p:sp>
        <p:nvSpPr>
          <p:cNvPr id="2868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245225"/>
            <a:ext cx="190182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en-US" altLang="bg-BG" dirty="0"/>
          </a:p>
        </p:txBody>
      </p:sp>
      <p:sp>
        <p:nvSpPr>
          <p:cNvPr id="2868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en-US" altLang="bg-BG" dirty="0"/>
          </a:p>
        </p:txBody>
      </p:sp>
      <p:sp>
        <p:nvSpPr>
          <p:cNvPr id="2868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7375" y="6245225"/>
            <a:ext cx="190182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fld id="{08924128-2796-4015-8A82-20B519186C31}" type="slidenum">
              <a:rPr lang="en-US" altLang="bg-BG"/>
              <a:pPr/>
              <a:t>‹#›</a:t>
            </a:fld>
            <a:endParaRPr lang="en-US" altLang="bg-BG" dirty="0"/>
          </a:p>
        </p:txBody>
      </p:sp>
      <p:sp>
        <p:nvSpPr>
          <p:cNvPr id="28686" name="Rectangle 14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title style</a:t>
            </a:r>
          </a:p>
        </p:txBody>
      </p:sp>
      <p:sp>
        <p:nvSpPr>
          <p:cNvPr id="28687" name="Rectangle 15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838200" y="1905000"/>
            <a:ext cx="800735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text styles</a:t>
            </a:r>
          </a:p>
          <a:p>
            <a:pPr lvl="1"/>
            <a:r>
              <a:rPr lang="en-US" altLang="bg-BG" smtClean="0"/>
              <a:t>Second level</a:t>
            </a:r>
          </a:p>
          <a:p>
            <a:pPr lvl="2"/>
            <a:r>
              <a:rPr lang="en-US" altLang="bg-BG" smtClean="0"/>
              <a:t>Third level</a:t>
            </a:r>
          </a:p>
          <a:p>
            <a:pPr lvl="3"/>
            <a:r>
              <a:rPr lang="en-US" altLang="bg-BG" smtClean="0"/>
              <a:t>Fourth level</a:t>
            </a:r>
          </a:p>
          <a:p>
            <a:pPr lvl="4"/>
            <a:r>
              <a:rPr lang="en-US" altLang="bg-BG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400" b="1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388" y="1905000"/>
            <a:ext cx="8785225" cy="1736725"/>
          </a:xfrm>
        </p:spPr>
        <p:txBody>
          <a:bodyPr/>
          <a:lstStyle/>
          <a:p>
            <a:r>
              <a:rPr lang="bg-BG" altLang="bg-BG" sz="4800" dirty="0">
                <a:latin typeface="Times New Roman" panose="02020603050405020304" pitchFamily="18" charset="0"/>
              </a:rPr>
              <a:t>Наводнения на помпени станции през лятото на 2005 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042988" y="0"/>
            <a:ext cx="8385175" cy="1052513"/>
          </a:xfrm>
        </p:spPr>
        <p:txBody>
          <a:bodyPr/>
          <a:lstStyle/>
          <a:p>
            <a:r>
              <a:rPr lang="bg-BG" altLang="bg-BG" sz="3600" dirty="0">
                <a:latin typeface="Times New Roman" panose="02020603050405020304" pitchFamily="18" charset="0"/>
              </a:rPr>
              <a:t>1.Описание на проблема.</a:t>
            </a:r>
            <a:endParaRPr lang="en-US" altLang="bg-BG" sz="3600" dirty="0">
              <a:latin typeface="Times New Roman" panose="02020603050405020304" pitchFamily="18" charset="0"/>
            </a:endParaRPr>
          </a:p>
        </p:txBody>
      </p:sp>
      <p:sp>
        <p:nvSpPr>
          <p:cNvPr id="2048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827088" y="1412875"/>
            <a:ext cx="8007350" cy="4191000"/>
          </a:xfrm>
        </p:spPr>
        <p:txBody>
          <a:bodyPr/>
          <a:lstStyle/>
          <a:p>
            <a:r>
              <a:rPr lang="bg-BG" altLang="bg-BG" sz="2800" dirty="0">
                <a:latin typeface="Times New Roman" panose="02020603050405020304" pitchFamily="18" charset="0"/>
              </a:rPr>
              <a:t>Поради интензивни валежи от дъжд и изпускане на язовирите бяха залети редица ПС за питейно водоснабдяване;</a:t>
            </a:r>
          </a:p>
          <a:p>
            <a:r>
              <a:rPr lang="bg-BG" altLang="bg-BG" sz="2800" dirty="0">
                <a:latin typeface="Times New Roman" panose="02020603050405020304" pitchFamily="18" charset="0"/>
              </a:rPr>
              <a:t>Това доведе до трайно излизане от експлоатация на някой обекти и до прекъсване на помпажното водоснабяване в редица населени места;</a:t>
            </a:r>
          </a:p>
          <a:p>
            <a:r>
              <a:rPr lang="bg-BG" altLang="bg-BG" sz="2800" dirty="0">
                <a:latin typeface="Times New Roman" panose="02020603050405020304" pitchFamily="18" charset="0"/>
              </a:rPr>
              <a:t>Извършени бяха доста разходи на пари и труд за възстановяване на водоподаването.</a:t>
            </a:r>
          </a:p>
          <a:p>
            <a:endParaRPr lang="bg-BG" altLang="bg-BG" sz="2800" dirty="0">
              <a:latin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en-US" altLang="bg-BG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71550" y="0"/>
            <a:ext cx="8385175" cy="1431925"/>
          </a:xfrm>
        </p:spPr>
        <p:txBody>
          <a:bodyPr/>
          <a:lstStyle/>
          <a:p>
            <a:r>
              <a:rPr lang="bg-BG" altLang="bg-BG" dirty="0">
                <a:latin typeface="Times New Roman" panose="02020603050405020304" pitchFamily="18" charset="0"/>
              </a:rPr>
              <a:t>2.Анализ на съществуващото положение.</a:t>
            </a:r>
            <a:endParaRPr lang="en-US" altLang="bg-BG" dirty="0">
              <a:latin typeface="Times New Roman" panose="02020603050405020304" pitchFamily="18" charset="0"/>
            </a:endParaRPr>
          </a:p>
        </p:txBody>
      </p:sp>
      <p:sp>
        <p:nvSpPr>
          <p:cNvPr id="2150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827088" y="1557338"/>
            <a:ext cx="8007350" cy="2319337"/>
          </a:xfrm>
        </p:spPr>
        <p:txBody>
          <a:bodyPr/>
          <a:lstStyle/>
          <a:p>
            <a:r>
              <a:rPr lang="bg-BG" altLang="bg-BG" sz="2800" dirty="0" smtClean="0">
                <a:latin typeface="Times New Roman" panose="02020603050405020304" pitchFamily="18" charset="0"/>
              </a:rPr>
              <a:t>Залети </a:t>
            </a:r>
            <a:r>
              <a:rPr lang="bg-BG" altLang="bg-BG" sz="2800" dirty="0">
                <a:latin typeface="Times New Roman" panose="02020603050405020304" pitchFamily="18" charset="0"/>
              </a:rPr>
              <a:t>бяха предимно ПС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,</a:t>
            </a:r>
            <a:r>
              <a:rPr lang="en-US" altLang="bg-BG" sz="2800" dirty="0" smtClean="0">
                <a:latin typeface="Times New Roman" panose="02020603050405020304" pitchFamily="18" charset="0"/>
              </a:rPr>
              <a:t>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които </a:t>
            </a:r>
            <a:r>
              <a:rPr lang="bg-BG" altLang="bg-BG" sz="2800" dirty="0">
                <a:latin typeface="Times New Roman" panose="02020603050405020304" pitchFamily="18" charset="0"/>
              </a:rPr>
              <a:t>се намираха в непосредствена близост до дерета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,</a:t>
            </a:r>
            <a:r>
              <a:rPr lang="en-US" altLang="bg-BG" sz="2800" dirty="0" smtClean="0">
                <a:latin typeface="Times New Roman" panose="02020603050405020304" pitchFamily="18" charset="0"/>
              </a:rPr>
              <a:t>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речни </a:t>
            </a:r>
            <a:r>
              <a:rPr lang="bg-BG" altLang="bg-BG" sz="2800" dirty="0">
                <a:latin typeface="Times New Roman" panose="02020603050405020304" pitchFamily="18" charset="0"/>
              </a:rPr>
              <a:t>басейни и отделни райони с много интензивни валежи.</a:t>
            </a:r>
          </a:p>
          <a:p>
            <a:r>
              <a:rPr lang="bg-BG" altLang="bg-BG" sz="2800" dirty="0">
                <a:latin typeface="Times New Roman" panose="02020603050405020304" pitchFamily="18" charset="0"/>
              </a:rPr>
              <a:t>Някой от обектите се заляха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внезапно, докато </a:t>
            </a:r>
            <a:r>
              <a:rPr lang="bg-BG" altLang="bg-BG" sz="2800" dirty="0">
                <a:latin typeface="Times New Roman" panose="02020603050405020304" pitchFamily="18" charset="0"/>
              </a:rPr>
              <a:t>за други се очакваше заливане поради бавно покачване на нивото на реките или пробиви в дигите.</a:t>
            </a:r>
          </a:p>
          <a:p>
            <a:r>
              <a:rPr lang="bg-BG" altLang="bg-BG" sz="2800" dirty="0">
                <a:latin typeface="Times New Roman" panose="02020603050405020304" pitchFamily="18" charset="0"/>
              </a:rPr>
              <a:t>Имаше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повторяемост </a:t>
            </a:r>
            <a:r>
              <a:rPr lang="bg-BG" altLang="bg-BG" sz="2800" dirty="0">
                <a:latin typeface="Times New Roman" panose="02020603050405020304" pitchFamily="18" charset="0"/>
              </a:rPr>
              <a:t>на застрашените обекти главно по поречието на р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.</a:t>
            </a:r>
            <a:r>
              <a:rPr lang="en-US" altLang="bg-BG" sz="2800" dirty="0" smtClean="0">
                <a:latin typeface="Times New Roman" panose="02020603050405020304" pitchFamily="18" charset="0"/>
              </a:rPr>
              <a:t>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Лом</a:t>
            </a:r>
            <a:r>
              <a:rPr lang="bg-BG" altLang="bg-BG" sz="2800" dirty="0">
                <a:latin typeface="Times New Roman" panose="02020603050405020304" pitchFamily="18" charset="0"/>
              </a:rPr>
              <a:t>.</a:t>
            </a:r>
          </a:p>
          <a:p>
            <a:r>
              <a:rPr lang="bg-BG" altLang="bg-BG" sz="2800" dirty="0">
                <a:latin typeface="Times New Roman" panose="02020603050405020304" pitchFamily="18" charset="0"/>
              </a:rPr>
              <a:t>ПС бяха уязвими и възстановяването им бе трудно и бавно.</a:t>
            </a:r>
            <a:endParaRPr lang="en-US" altLang="bg-BG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827088" y="-26988"/>
            <a:ext cx="8385175" cy="647701"/>
          </a:xfrm>
        </p:spPr>
        <p:txBody>
          <a:bodyPr/>
          <a:lstStyle/>
          <a:p>
            <a:r>
              <a:rPr lang="en-US" altLang="bg-BG" sz="4000" dirty="0">
                <a:latin typeface="Times New Roman" panose="02020603050405020304" pitchFamily="18" charset="0"/>
              </a:rPr>
              <a:t>3.</a:t>
            </a:r>
            <a:r>
              <a:rPr lang="bg-BG" altLang="bg-BG" sz="4000" dirty="0">
                <a:latin typeface="Times New Roman" panose="02020603050405020304" pitchFamily="18" charset="0"/>
              </a:rPr>
              <a:t>Решение на проблема</a:t>
            </a:r>
            <a:endParaRPr lang="en-US" altLang="bg-BG" sz="4000" dirty="0">
              <a:latin typeface="Times New Roman" panose="02020603050405020304" pitchFamily="18" charset="0"/>
            </a:endParaRPr>
          </a:p>
        </p:txBody>
      </p:sp>
      <p:sp>
        <p:nvSpPr>
          <p:cNvPr id="2355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827088" y="893763"/>
            <a:ext cx="8007350" cy="4191000"/>
          </a:xfrm>
        </p:spPr>
        <p:txBody>
          <a:bodyPr/>
          <a:lstStyle/>
          <a:p>
            <a:r>
              <a:rPr lang="bg-BG" altLang="bg-BG" sz="2800" dirty="0">
                <a:latin typeface="Times New Roman" panose="02020603050405020304" pitchFamily="18" charset="0"/>
              </a:rPr>
              <a:t>Проблемът с наводненията не може да се реши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напълно, защото </a:t>
            </a:r>
            <a:r>
              <a:rPr lang="bg-BG" altLang="bg-BG" sz="2800" dirty="0">
                <a:latin typeface="Times New Roman" panose="02020603050405020304" pitchFamily="18" charset="0"/>
              </a:rPr>
              <a:t>това често е неизбежно и е свързано с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процеси, на </a:t>
            </a:r>
            <a:r>
              <a:rPr lang="bg-BG" altLang="bg-BG" sz="2800" dirty="0">
                <a:latin typeface="Times New Roman" panose="02020603050405020304" pitchFamily="18" charset="0"/>
              </a:rPr>
              <a:t>които ние не може да влияем.</a:t>
            </a:r>
          </a:p>
          <a:p>
            <a:r>
              <a:rPr lang="bg-BG" altLang="bg-BG" sz="2800" dirty="0">
                <a:latin typeface="Times New Roman" panose="02020603050405020304" pitchFamily="18" charset="0"/>
              </a:rPr>
              <a:t>Има възможност да предприемем такива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действия, че </a:t>
            </a:r>
            <a:r>
              <a:rPr lang="bg-BG" altLang="bg-BG" sz="2800" dirty="0">
                <a:latin typeface="Times New Roman" panose="02020603050405020304" pitchFamily="18" charset="0"/>
              </a:rPr>
              <a:t>да намалим вероятността от заливане на нашите съоръжения или да намалим времето и разходите за възстановяването им след като водата се оттегли.</a:t>
            </a:r>
            <a:endParaRPr lang="en-US" altLang="bg-BG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-1404938" y="188913"/>
            <a:ext cx="10548938" cy="863600"/>
          </a:xfrm>
        </p:spPr>
        <p:txBody>
          <a:bodyPr/>
          <a:lstStyle/>
          <a:p>
            <a:pPr algn="ctr"/>
            <a:r>
              <a:rPr lang="bg-BG" altLang="bg-BG" sz="3200" dirty="0">
                <a:latin typeface="Times New Roman" panose="02020603050405020304" pitchFamily="18" charset="0"/>
              </a:rPr>
              <a:t>  		3”.Снижаване на ефекта от наводненията</a:t>
            </a:r>
            <a:endParaRPr lang="en-US" altLang="bg-BG" sz="3200" dirty="0">
              <a:latin typeface="Times New Roman" panose="02020603050405020304" pitchFamily="18" charset="0"/>
            </a:endParaRPr>
          </a:p>
        </p:txBody>
      </p:sp>
      <p:sp>
        <p:nvSpPr>
          <p:cNvPr id="3072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50825" y="1196975"/>
            <a:ext cx="8656638" cy="4968875"/>
          </a:xfrm>
        </p:spPr>
        <p:txBody>
          <a:bodyPr/>
          <a:lstStyle/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bg-BG" altLang="bg-BG" dirty="0">
                <a:latin typeface="Times New Roman" panose="02020603050405020304" pitchFamily="18" charset="0"/>
              </a:rPr>
              <a:t>Защита на обектите срещу заливане:</a:t>
            </a:r>
          </a:p>
          <a:p>
            <a:pPr marL="609600" indent="-609600"/>
            <a:r>
              <a:rPr lang="bg-BG" altLang="bg-BG" sz="2400" dirty="0">
                <a:latin typeface="Times New Roman" panose="02020603050405020304" pitchFamily="18" charset="0"/>
              </a:rPr>
              <a:t>Изолиране на помещенията на ПС;</a:t>
            </a:r>
          </a:p>
          <a:p>
            <a:pPr marL="609600" indent="-609600"/>
            <a:r>
              <a:rPr lang="bg-BG" altLang="bg-BG" sz="2400" dirty="0">
                <a:latin typeface="Times New Roman" panose="02020603050405020304" pitchFamily="18" charset="0"/>
              </a:rPr>
              <a:t>Монтаж на защитни клапи на отточните системи;</a:t>
            </a:r>
          </a:p>
          <a:p>
            <a:pPr marL="609600" indent="-609600"/>
            <a:r>
              <a:rPr lang="bg-BG" altLang="bg-BG" sz="2400" dirty="0">
                <a:latin typeface="Times New Roman" panose="02020603050405020304" pitchFamily="18" charset="0"/>
              </a:rPr>
              <a:t>Екипиране на аварийна помпа за изчерпване на навлязлата вода.</a:t>
            </a:r>
          </a:p>
          <a:p>
            <a:pPr marL="609600" indent="-609600">
              <a:buFont typeface="Wingdings" panose="05000000000000000000" pitchFamily="2" charset="2"/>
              <a:buAutoNum type="arabicPeriod" startAt="2"/>
            </a:pPr>
            <a:r>
              <a:rPr lang="bg-BG" altLang="bg-BG" dirty="0">
                <a:latin typeface="Times New Roman" panose="02020603050405020304" pitchFamily="18" charset="0"/>
              </a:rPr>
              <a:t>Намаляване ефекта от заливане:</a:t>
            </a:r>
          </a:p>
          <a:p>
            <a:pPr marL="609600" indent="-609600"/>
            <a:r>
              <a:rPr lang="bg-BG" altLang="bg-BG" sz="2400" dirty="0">
                <a:latin typeface="Times New Roman" panose="02020603050405020304" pitchFamily="18" charset="0"/>
              </a:rPr>
              <a:t>Монтаж на </a:t>
            </a:r>
            <a:r>
              <a:rPr lang="bg-BG" altLang="bg-BG" sz="2400" dirty="0" smtClean="0">
                <a:latin typeface="Times New Roman" panose="02020603050405020304" pitchFamily="18" charset="0"/>
              </a:rPr>
              <a:t>ел.</a:t>
            </a:r>
            <a:r>
              <a:rPr lang="en-US" altLang="bg-BG" sz="2400" dirty="0" smtClean="0">
                <a:latin typeface="Times New Roman" panose="02020603050405020304" pitchFamily="18" charset="0"/>
              </a:rPr>
              <a:t> </a:t>
            </a:r>
            <a:r>
              <a:rPr lang="bg-BG" altLang="bg-BG" sz="2400" dirty="0" smtClean="0">
                <a:latin typeface="Times New Roman" panose="02020603050405020304" pitchFamily="18" charset="0"/>
              </a:rPr>
              <a:t>таблата </a:t>
            </a:r>
            <a:r>
              <a:rPr lang="bg-BG" altLang="bg-BG" sz="2400" dirty="0">
                <a:latin typeface="Times New Roman" panose="02020603050405020304" pitchFamily="18" charset="0"/>
              </a:rPr>
              <a:t>и апаратите и ПА на по-високи места;</a:t>
            </a:r>
          </a:p>
          <a:p>
            <a:pPr marL="609600" indent="-609600"/>
            <a:r>
              <a:rPr lang="bg-BG" altLang="bg-BG" sz="2400" dirty="0">
                <a:latin typeface="Times New Roman" panose="02020603050405020304" pitchFamily="18" charset="0"/>
              </a:rPr>
              <a:t>Монтаж на ПА</a:t>
            </a:r>
            <a:r>
              <a:rPr lang="bg-BG" altLang="bg-BG" sz="2400" dirty="0" smtClean="0">
                <a:latin typeface="Times New Roman" panose="02020603050405020304" pitchFamily="18" charset="0"/>
              </a:rPr>
              <a:t>,</a:t>
            </a:r>
            <a:r>
              <a:rPr lang="en-US" altLang="bg-BG" sz="2400" dirty="0" smtClean="0">
                <a:latin typeface="Times New Roman" panose="02020603050405020304" pitchFamily="18" charset="0"/>
              </a:rPr>
              <a:t> </a:t>
            </a:r>
            <a:r>
              <a:rPr lang="bg-BG" altLang="bg-BG" sz="2400" dirty="0" smtClean="0">
                <a:latin typeface="Times New Roman" panose="02020603050405020304" pitchFamily="18" charset="0"/>
              </a:rPr>
              <a:t>които </a:t>
            </a:r>
            <a:r>
              <a:rPr lang="bg-BG" altLang="bg-BG" sz="2400" dirty="0">
                <a:latin typeface="Times New Roman" panose="02020603050405020304" pitchFamily="18" charset="0"/>
              </a:rPr>
              <a:t>могат да работят във водна среда;</a:t>
            </a:r>
          </a:p>
          <a:p>
            <a:pPr marL="609600" indent="-609600"/>
            <a:r>
              <a:rPr lang="bg-BG" altLang="bg-BG" sz="2400" dirty="0">
                <a:latin typeface="Times New Roman" panose="02020603050405020304" pitchFamily="18" charset="0"/>
              </a:rPr>
              <a:t>Монтаж само на 1 ПА</a:t>
            </a:r>
            <a:r>
              <a:rPr lang="bg-BG" altLang="bg-BG" sz="2400" dirty="0" smtClean="0">
                <a:latin typeface="Times New Roman" panose="02020603050405020304" pitchFamily="18" charset="0"/>
              </a:rPr>
              <a:t>,</a:t>
            </a:r>
            <a:r>
              <a:rPr lang="en-US" altLang="bg-BG" sz="2400" dirty="0" smtClean="0">
                <a:latin typeface="Times New Roman" panose="02020603050405020304" pitchFamily="18" charset="0"/>
              </a:rPr>
              <a:t> </a:t>
            </a:r>
            <a:r>
              <a:rPr lang="bg-BG" altLang="bg-BG" sz="2400" dirty="0" smtClean="0">
                <a:latin typeface="Times New Roman" panose="02020603050405020304" pitchFamily="18" charset="0"/>
              </a:rPr>
              <a:t>резервният </a:t>
            </a:r>
            <a:r>
              <a:rPr lang="bg-BG" altLang="bg-BG" sz="2400" dirty="0">
                <a:latin typeface="Times New Roman" panose="02020603050405020304" pitchFamily="18" charset="0"/>
              </a:rPr>
              <a:t>да се съхранява на безопасно от заливане място.</a:t>
            </a:r>
          </a:p>
          <a:p>
            <a:pPr marL="609600" indent="-609600">
              <a:buFont typeface="Wingdings" panose="05000000000000000000" pitchFamily="2" charset="2"/>
              <a:buNone/>
            </a:pPr>
            <a:endParaRPr lang="en-US" altLang="bg-BG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-BG" altLang="bg-BG" sz="3600" dirty="0">
                <a:latin typeface="Times New Roman" panose="02020603050405020304" pitchFamily="18" charset="0"/>
              </a:rPr>
              <a:t>4.Други обекти с подобен проблем</a:t>
            </a:r>
            <a:endParaRPr lang="en-US" altLang="bg-BG" sz="3600" dirty="0">
              <a:latin typeface="Times New Roman" panose="02020603050405020304" pitchFamily="18" charset="0"/>
            </a:endParaRPr>
          </a:p>
        </p:txBody>
      </p:sp>
      <p:sp>
        <p:nvSpPr>
          <p:cNvPr id="2457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altLang="bg-BG" dirty="0" smtClean="0">
                <a:latin typeface="Times New Roman" panose="02020603050405020304" pitchFamily="18" charset="0"/>
              </a:rPr>
              <a:t>Обектите, които </a:t>
            </a:r>
            <a:r>
              <a:rPr lang="bg-BG" altLang="bg-BG" dirty="0">
                <a:latin typeface="Times New Roman" panose="02020603050405020304" pitchFamily="18" charset="0"/>
              </a:rPr>
              <a:t>претърпяха щети от наводнения бяха</a:t>
            </a:r>
            <a:r>
              <a:rPr lang="en-US" altLang="bg-BG" dirty="0">
                <a:latin typeface="Times New Roman" panose="02020603050405020304" pitchFamily="18" charset="0"/>
              </a:rPr>
              <a:t>:</a:t>
            </a:r>
            <a:endParaRPr lang="bg-BG" altLang="bg-BG" dirty="0">
              <a:latin typeface="Times New Roman" panose="02020603050405020304" pitchFamily="18" charset="0"/>
            </a:endParaRPr>
          </a:p>
          <a:p>
            <a:r>
              <a:rPr lang="bg-BG" altLang="bg-BG" dirty="0">
                <a:latin typeface="Times New Roman" panose="02020603050405020304" pitchFamily="18" charset="0"/>
              </a:rPr>
              <a:t>ПС Баниска бункерна</a:t>
            </a:r>
            <a:r>
              <a:rPr lang="bg-BG" altLang="bg-BG" dirty="0" smtClean="0">
                <a:latin typeface="Times New Roman" panose="02020603050405020304" pitchFamily="18" charset="0"/>
              </a:rPr>
              <a:t>,</a:t>
            </a:r>
            <a:r>
              <a:rPr lang="en-US" altLang="bg-BG" dirty="0" smtClean="0">
                <a:latin typeface="Times New Roman" panose="02020603050405020304" pitchFamily="18" charset="0"/>
              </a:rPr>
              <a:t> </a:t>
            </a:r>
            <a:r>
              <a:rPr lang="bg-BG" altLang="bg-BG" dirty="0" smtClean="0">
                <a:latin typeface="Times New Roman" panose="02020603050405020304" pitchFamily="18" charset="0"/>
              </a:rPr>
              <a:t>Широково</a:t>
            </a:r>
            <a:r>
              <a:rPr lang="bg-BG" altLang="bg-BG" dirty="0">
                <a:latin typeface="Times New Roman" panose="02020603050405020304" pitchFamily="18" charset="0"/>
              </a:rPr>
              <a:t>, Топлица</a:t>
            </a:r>
            <a:r>
              <a:rPr lang="bg-BG" altLang="bg-BG" dirty="0" smtClean="0">
                <a:latin typeface="Times New Roman" panose="02020603050405020304" pitchFamily="18" charset="0"/>
              </a:rPr>
              <a:t>,</a:t>
            </a:r>
            <a:r>
              <a:rPr lang="en-US" altLang="bg-BG" dirty="0" smtClean="0">
                <a:latin typeface="Times New Roman" panose="02020603050405020304" pitchFamily="18" charset="0"/>
              </a:rPr>
              <a:t> </a:t>
            </a:r>
            <a:r>
              <a:rPr lang="bg-BG" altLang="bg-BG" dirty="0" smtClean="0">
                <a:latin typeface="Times New Roman" panose="02020603050405020304" pitchFamily="18" charset="0"/>
              </a:rPr>
              <a:t>Хотанца,</a:t>
            </a:r>
            <a:r>
              <a:rPr lang="en-US" altLang="bg-BG" dirty="0" smtClean="0">
                <a:latin typeface="Times New Roman" panose="02020603050405020304" pitchFamily="18" charset="0"/>
              </a:rPr>
              <a:t> </a:t>
            </a:r>
            <a:r>
              <a:rPr lang="bg-BG" altLang="bg-BG" dirty="0" smtClean="0">
                <a:latin typeface="Times New Roman" panose="02020603050405020304" pitchFamily="18" charset="0"/>
              </a:rPr>
              <a:t>Кацелово1,</a:t>
            </a:r>
            <a:r>
              <a:rPr lang="en-US" altLang="bg-BG" dirty="0" smtClean="0">
                <a:latin typeface="Times New Roman" panose="02020603050405020304" pitchFamily="18" charset="0"/>
              </a:rPr>
              <a:t> </a:t>
            </a:r>
            <a:r>
              <a:rPr lang="bg-BG" altLang="bg-BG" dirty="0" smtClean="0">
                <a:latin typeface="Times New Roman" panose="02020603050405020304" pitchFamily="18" charset="0"/>
              </a:rPr>
              <a:t>Борово1,</a:t>
            </a:r>
            <a:r>
              <a:rPr lang="en-US" altLang="bg-BG" dirty="0" smtClean="0">
                <a:latin typeface="Times New Roman" panose="02020603050405020304" pitchFamily="18" charset="0"/>
              </a:rPr>
              <a:t> </a:t>
            </a:r>
            <a:r>
              <a:rPr lang="bg-BG" altLang="bg-BG" dirty="0" smtClean="0">
                <a:latin typeface="Times New Roman" panose="02020603050405020304" pitchFamily="18" charset="0"/>
              </a:rPr>
              <a:t> Обр.</a:t>
            </a:r>
            <a:r>
              <a:rPr lang="en-US" altLang="bg-BG" dirty="0" smtClean="0">
                <a:latin typeface="Times New Roman" panose="02020603050405020304" pitchFamily="18" charset="0"/>
              </a:rPr>
              <a:t> </a:t>
            </a:r>
            <a:r>
              <a:rPr lang="bg-BG" altLang="bg-BG" dirty="0" smtClean="0">
                <a:latin typeface="Times New Roman" panose="02020603050405020304" pitchFamily="18" charset="0"/>
              </a:rPr>
              <a:t>чифлик,</a:t>
            </a:r>
            <a:r>
              <a:rPr lang="en-US" altLang="bg-BG" dirty="0" smtClean="0">
                <a:latin typeface="Times New Roman" panose="02020603050405020304" pitchFamily="18" charset="0"/>
              </a:rPr>
              <a:t> </a:t>
            </a:r>
            <a:r>
              <a:rPr lang="bg-BG" altLang="bg-BG" dirty="0" smtClean="0">
                <a:latin typeface="Times New Roman" panose="02020603050405020304" pitchFamily="18" charset="0"/>
              </a:rPr>
              <a:t>Красен,</a:t>
            </a:r>
            <a:r>
              <a:rPr lang="en-US" altLang="bg-BG" dirty="0" smtClean="0">
                <a:latin typeface="Times New Roman" panose="02020603050405020304" pitchFamily="18" charset="0"/>
              </a:rPr>
              <a:t> </a:t>
            </a:r>
            <a:r>
              <a:rPr lang="bg-BG" altLang="bg-BG" dirty="0" smtClean="0">
                <a:latin typeface="Times New Roman" panose="02020603050405020304" pitchFamily="18" charset="0"/>
              </a:rPr>
              <a:t>Божичен,</a:t>
            </a:r>
            <a:r>
              <a:rPr lang="en-US" altLang="bg-BG" dirty="0" smtClean="0">
                <a:latin typeface="Times New Roman" panose="02020603050405020304" pitchFamily="18" charset="0"/>
              </a:rPr>
              <a:t> </a:t>
            </a:r>
            <a:r>
              <a:rPr lang="bg-BG" altLang="bg-BG" dirty="0" smtClean="0">
                <a:latin typeface="Times New Roman" panose="02020603050405020304" pitchFamily="18" charset="0"/>
              </a:rPr>
              <a:t>Стамболово,</a:t>
            </a:r>
            <a:r>
              <a:rPr lang="en-US" altLang="bg-BG" dirty="0" smtClean="0">
                <a:latin typeface="Times New Roman" panose="02020603050405020304" pitchFamily="18" charset="0"/>
              </a:rPr>
              <a:t> </a:t>
            </a:r>
            <a:r>
              <a:rPr lang="bg-BG" altLang="bg-BG" dirty="0" smtClean="0">
                <a:latin typeface="Times New Roman" panose="02020603050405020304" pitchFamily="18" charset="0"/>
              </a:rPr>
              <a:t>ЕС </a:t>
            </a:r>
            <a:r>
              <a:rPr lang="bg-BG" altLang="bg-BG" dirty="0">
                <a:latin typeface="Times New Roman" panose="02020603050405020304" pitchFamily="18" charset="0"/>
              </a:rPr>
              <a:t>Средна </a:t>
            </a:r>
            <a:r>
              <a:rPr lang="bg-BG" altLang="bg-BG" dirty="0" smtClean="0">
                <a:latin typeface="Times New Roman" panose="02020603050405020304" pitchFamily="18" charset="0"/>
              </a:rPr>
              <a:t>кула,</a:t>
            </a:r>
            <a:r>
              <a:rPr lang="en-US" altLang="bg-BG" dirty="0" smtClean="0">
                <a:latin typeface="Times New Roman" panose="02020603050405020304" pitchFamily="18" charset="0"/>
              </a:rPr>
              <a:t> </a:t>
            </a:r>
            <a:r>
              <a:rPr lang="bg-BG" altLang="bg-BG" dirty="0" smtClean="0">
                <a:latin typeface="Times New Roman" panose="02020603050405020304" pitchFamily="18" charset="0"/>
              </a:rPr>
              <a:t>Червен,</a:t>
            </a:r>
            <a:r>
              <a:rPr lang="en-US" altLang="bg-BG" dirty="0" smtClean="0">
                <a:latin typeface="Times New Roman" panose="02020603050405020304" pitchFamily="18" charset="0"/>
              </a:rPr>
              <a:t>  </a:t>
            </a:r>
          </a:p>
          <a:p>
            <a:pPr marL="0" indent="0">
              <a:buNone/>
            </a:pPr>
            <a:r>
              <a:rPr lang="en-US" altLang="bg-BG" dirty="0">
                <a:latin typeface="Times New Roman" panose="02020603050405020304" pitchFamily="18" charset="0"/>
              </a:rPr>
              <a:t> </a:t>
            </a:r>
            <a:r>
              <a:rPr lang="en-US" altLang="bg-BG" dirty="0" smtClean="0">
                <a:latin typeface="Times New Roman" panose="02020603050405020304" pitchFamily="18" charset="0"/>
              </a:rPr>
              <a:t>  </a:t>
            </a:r>
            <a:r>
              <a:rPr lang="bg-BG" altLang="bg-BG" dirty="0" smtClean="0">
                <a:latin typeface="Times New Roman" panose="02020603050405020304" pitchFamily="18" charset="0"/>
              </a:rPr>
              <a:t>М.</a:t>
            </a:r>
            <a:r>
              <a:rPr lang="en-US" altLang="bg-BG" dirty="0" smtClean="0">
                <a:latin typeface="Times New Roman" panose="02020603050405020304" pitchFamily="18" charset="0"/>
              </a:rPr>
              <a:t> </a:t>
            </a:r>
            <a:r>
              <a:rPr lang="bg-BG" altLang="bg-BG" dirty="0" smtClean="0">
                <a:latin typeface="Times New Roman" panose="02020603050405020304" pitchFamily="18" charset="0"/>
              </a:rPr>
              <a:t>Враново </a:t>
            </a:r>
            <a:r>
              <a:rPr lang="bg-BG" altLang="bg-BG" dirty="0">
                <a:latin typeface="Times New Roman" panose="02020603050405020304" pitchFamily="18" charset="0"/>
              </a:rPr>
              <a:t>и др.</a:t>
            </a:r>
          </a:p>
          <a:p>
            <a:pPr>
              <a:buFont typeface="Wingdings" panose="05000000000000000000" pitchFamily="2" charset="2"/>
              <a:buNone/>
            </a:pPr>
            <a:endParaRPr lang="bg-BG" altLang="bg-BG" dirty="0">
              <a:latin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bg-BG" altLang="bg-BG" dirty="0">
              <a:latin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en-US" altLang="bg-BG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-BG" altLang="bg-BG" sz="4800" dirty="0">
                <a:latin typeface="Times New Roman" panose="02020603050405020304" pitchFamily="18" charset="0"/>
              </a:rPr>
              <a:t>5.Изводи</a:t>
            </a:r>
            <a:endParaRPr lang="en-US" altLang="bg-BG" sz="4800" dirty="0">
              <a:latin typeface="Times New Roman" panose="02020603050405020304" pitchFamily="18" charset="0"/>
            </a:endParaRPr>
          </a:p>
        </p:txBody>
      </p:sp>
      <p:sp>
        <p:nvSpPr>
          <p:cNvPr id="2560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altLang="bg-BG" dirty="0">
                <a:latin typeface="Times New Roman" panose="02020603050405020304" pitchFamily="18" charset="0"/>
              </a:rPr>
              <a:t>Наводненията са една от честите причини за аварии в ПС.</a:t>
            </a:r>
          </a:p>
          <a:p>
            <a:r>
              <a:rPr lang="bg-BG" altLang="bg-BG" dirty="0">
                <a:latin typeface="Times New Roman" panose="02020603050405020304" pitchFamily="18" charset="0"/>
              </a:rPr>
              <a:t>С цел намаляване вредните последици трябва да сме подготвени за бързо възстановяване на водоподаването.</a:t>
            </a:r>
          </a:p>
          <a:p>
            <a:pPr>
              <a:buFont typeface="Wingdings" panose="05000000000000000000" pitchFamily="2" charset="2"/>
              <a:buNone/>
            </a:pPr>
            <a:endParaRPr lang="en-US" altLang="bg-BG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042988" y="260350"/>
            <a:ext cx="8385175" cy="1168400"/>
          </a:xfrm>
        </p:spPr>
        <p:txBody>
          <a:bodyPr/>
          <a:lstStyle/>
          <a:p>
            <a:r>
              <a:rPr lang="bg-BG" altLang="bg-BG" sz="4800" dirty="0">
                <a:latin typeface="Times New Roman" panose="02020603050405020304" pitchFamily="18" charset="0"/>
              </a:rPr>
              <a:t>6.Препоръки</a:t>
            </a:r>
            <a:endParaRPr lang="en-US" altLang="bg-BG" sz="4800" dirty="0">
              <a:latin typeface="Times New Roman" panose="02020603050405020304" pitchFamily="18" charset="0"/>
            </a:endParaRPr>
          </a:p>
        </p:txBody>
      </p:sp>
      <p:sp>
        <p:nvSpPr>
          <p:cNvPr id="2662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900113" y="1268413"/>
            <a:ext cx="8007350" cy="47529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bg-BG" altLang="bg-BG" sz="2800" dirty="0">
                <a:latin typeface="Times New Roman" panose="02020603050405020304" pitchFamily="18" charset="0"/>
              </a:rPr>
              <a:t>Да се осигурят резервни варианти за водоснабдяване на населението в случай на наводнения – от друга ПС или водоноски;</a:t>
            </a:r>
          </a:p>
          <a:p>
            <a:pPr>
              <a:lnSpc>
                <a:spcPct val="80000"/>
              </a:lnSpc>
            </a:pPr>
            <a:r>
              <a:rPr lang="bg-BG" altLang="bg-BG" sz="2800" dirty="0">
                <a:latin typeface="Times New Roman" panose="02020603050405020304" pitchFamily="18" charset="0"/>
              </a:rPr>
              <a:t>Да се предвидят технически средства за бързо възстановяване годността на ПС след наводнение – аварийни помпи и шлангове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,</a:t>
            </a:r>
            <a:r>
              <a:rPr lang="en-US" altLang="bg-BG" sz="2800" dirty="0" smtClean="0">
                <a:latin typeface="Times New Roman" panose="02020603050405020304" pitchFamily="18" charset="0"/>
              </a:rPr>
              <a:t>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агрегати,</a:t>
            </a:r>
            <a:r>
              <a:rPr lang="en-US" altLang="bg-BG" sz="2800" dirty="0" smtClean="0">
                <a:latin typeface="Times New Roman" panose="02020603050405020304" pitchFamily="18" charset="0"/>
              </a:rPr>
              <a:t>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резервни </a:t>
            </a:r>
            <a:r>
              <a:rPr lang="bg-BG" altLang="bg-BG" sz="2800" dirty="0">
                <a:latin typeface="Times New Roman" panose="02020603050405020304" pitchFamily="18" charset="0"/>
              </a:rPr>
              <a:t>ПА и ел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.</a:t>
            </a:r>
            <a:r>
              <a:rPr lang="en-US" altLang="bg-BG" sz="2800" dirty="0" smtClean="0">
                <a:latin typeface="Times New Roman" panose="02020603050405020304" pitchFamily="18" charset="0"/>
              </a:rPr>
              <a:t>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апарати</a:t>
            </a:r>
            <a:r>
              <a:rPr lang="bg-BG" altLang="bg-BG" sz="2800" dirty="0">
                <a:latin typeface="Times New Roman" panose="02020603050405020304" pitchFamily="18" charset="0"/>
              </a:rPr>
              <a:t>.</a:t>
            </a:r>
          </a:p>
          <a:p>
            <a:pPr>
              <a:lnSpc>
                <a:spcPct val="80000"/>
              </a:lnSpc>
            </a:pPr>
            <a:r>
              <a:rPr lang="bg-BG" altLang="bg-BG" sz="2800" dirty="0">
                <a:latin typeface="Times New Roman" panose="02020603050405020304" pitchFamily="18" charset="0"/>
              </a:rPr>
              <a:t>Да се снижи вероятността от наводнения чрез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:</a:t>
            </a:r>
            <a:r>
              <a:rPr lang="en-US" altLang="bg-BG" sz="2800" dirty="0" smtClean="0">
                <a:latin typeface="Times New Roman" panose="02020603050405020304" pitchFamily="18" charset="0"/>
              </a:rPr>
              <a:t>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отвеждане </a:t>
            </a:r>
            <a:r>
              <a:rPr lang="bg-BG" altLang="bg-BG" sz="2800" dirty="0">
                <a:latin typeface="Times New Roman" panose="02020603050405020304" pitchFamily="18" charset="0"/>
              </a:rPr>
              <a:t>на повърхностните води извън ПС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,</a:t>
            </a:r>
            <a:r>
              <a:rPr lang="en-US" altLang="bg-BG" sz="2800" dirty="0" smtClean="0">
                <a:latin typeface="Times New Roman" panose="02020603050405020304" pitchFamily="18" charset="0"/>
              </a:rPr>
              <a:t>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изолиране </a:t>
            </a:r>
            <a:r>
              <a:rPr lang="bg-BG" altLang="bg-BG" sz="2800" dirty="0">
                <a:latin typeface="Times New Roman" panose="02020603050405020304" pitchFamily="18" charset="0"/>
              </a:rPr>
              <a:t>на помещенията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,</a:t>
            </a:r>
            <a:r>
              <a:rPr lang="en-US" altLang="bg-BG" sz="2800" dirty="0" smtClean="0">
                <a:latin typeface="Times New Roman" panose="02020603050405020304" pitchFamily="18" charset="0"/>
              </a:rPr>
              <a:t>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монтаж </a:t>
            </a:r>
            <a:r>
              <a:rPr lang="bg-BG" altLang="bg-BG" sz="2800" dirty="0">
                <a:latin typeface="Times New Roman" panose="02020603050405020304" pitchFamily="18" charset="0"/>
              </a:rPr>
              <a:t>на потопяеми ПА и защитни арматури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,</a:t>
            </a:r>
            <a:r>
              <a:rPr lang="en-US" altLang="bg-BG" sz="2800" dirty="0" smtClean="0">
                <a:latin typeface="Times New Roman" panose="02020603050405020304" pitchFamily="18" charset="0"/>
              </a:rPr>
              <a:t>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укрепване </a:t>
            </a:r>
            <a:r>
              <a:rPr lang="bg-BG" altLang="bg-BG" sz="2800" dirty="0">
                <a:latin typeface="Times New Roman" panose="02020603050405020304" pitchFamily="18" charset="0"/>
              </a:rPr>
              <a:t>на диги и защитни съоръжения.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lass Layers">
  <a:themeElements>
    <a:clrScheme name="Glass Layers 4">
      <a:dk1>
        <a:srgbClr val="006600"/>
      </a:dk1>
      <a:lt1>
        <a:srgbClr val="FFFFFF"/>
      </a:lt1>
      <a:dk2>
        <a:srgbClr val="008000"/>
      </a:dk2>
      <a:lt2>
        <a:srgbClr val="FFFFB7"/>
      </a:lt2>
      <a:accent1>
        <a:srgbClr val="99CC00"/>
      </a:accent1>
      <a:accent2>
        <a:srgbClr val="00CC00"/>
      </a:accent2>
      <a:accent3>
        <a:srgbClr val="AAC0AA"/>
      </a:accent3>
      <a:accent4>
        <a:srgbClr val="DADADA"/>
      </a:accent4>
      <a:accent5>
        <a:srgbClr val="CAE2AA"/>
      </a:accent5>
      <a:accent6>
        <a:srgbClr val="00B900"/>
      </a:accent6>
      <a:hlink>
        <a:srgbClr val="99FF66"/>
      </a:hlink>
      <a:folHlink>
        <a:srgbClr val="FFFF66"/>
      </a:folHlink>
    </a:clrScheme>
    <a:fontScheme name="Glass Layer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bg-BG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bg-BG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Glass Layers 1">
        <a:dk1>
          <a:srgbClr val="FF9900"/>
        </a:dk1>
        <a:lt1>
          <a:srgbClr val="FFFFFF"/>
        </a:lt1>
        <a:dk2>
          <a:srgbClr val="FFCC66"/>
        </a:dk2>
        <a:lt2>
          <a:srgbClr val="CC6600"/>
        </a:lt2>
        <a:accent1>
          <a:srgbClr val="F05000"/>
        </a:accent1>
        <a:accent2>
          <a:srgbClr val="B28300"/>
        </a:accent2>
        <a:accent3>
          <a:srgbClr val="FFE2B8"/>
        </a:accent3>
        <a:accent4>
          <a:srgbClr val="DADADA"/>
        </a:accent4>
        <a:accent5>
          <a:srgbClr val="F6B3AA"/>
        </a:accent5>
        <a:accent6>
          <a:srgbClr val="A17600"/>
        </a:accent6>
        <a:hlink>
          <a:srgbClr val="99CC00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2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3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DDFF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4">
        <a:dk1>
          <a:srgbClr val="006600"/>
        </a:dk1>
        <a:lt1>
          <a:srgbClr val="FFFFFF"/>
        </a:lt1>
        <a:dk2>
          <a:srgbClr val="008000"/>
        </a:dk2>
        <a:lt2>
          <a:srgbClr val="FFFFB7"/>
        </a:lt2>
        <a:accent1>
          <a:srgbClr val="99CC00"/>
        </a:accent1>
        <a:accent2>
          <a:srgbClr val="00CC00"/>
        </a:accent2>
        <a:accent3>
          <a:srgbClr val="AAC0AA"/>
        </a:accent3>
        <a:accent4>
          <a:srgbClr val="DADADA"/>
        </a:accent4>
        <a:accent5>
          <a:srgbClr val="CAE2AA"/>
        </a:accent5>
        <a:accent6>
          <a:srgbClr val="00B900"/>
        </a:accent6>
        <a:hlink>
          <a:srgbClr val="99FF66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5">
        <a:dk1>
          <a:srgbClr val="000000"/>
        </a:dk1>
        <a:lt1>
          <a:srgbClr val="CCECFF"/>
        </a:lt1>
        <a:dk2>
          <a:srgbClr val="000000"/>
        </a:dk2>
        <a:lt2>
          <a:srgbClr val="D6EDEE"/>
        </a:lt2>
        <a:accent1>
          <a:srgbClr val="E8F0F4"/>
        </a:accent1>
        <a:accent2>
          <a:srgbClr val="8EAAFA"/>
        </a:accent2>
        <a:accent3>
          <a:srgbClr val="E2F4FF"/>
        </a:accent3>
        <a:accent4>
          <a:srgbClr val="000000"/>
        </a:accent4>
        <a:accent5>
          <a:srgbClr val="F2F6F8"/>
        </a:accent5>
        <a:accent6>
          <a:srgbClr val="809AE3"/>
        </a:accent6>
        <a:hlink>
          <a:srgbClr val="0066FF"/>
        </a:hlink>
        <a:folHlink>
          <a:srgbClr val="9947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 Layers 6">
        <a:dk1>
          <a:srgbClr val="48486A"/>
        </a:dk1>
        <a:lt1>
          <a:srgbClr val="FFFFFF"/>
        </a:lt1>
        <a:dk2>
          <a:srgbClr val="000099"/>
        </a:dk2>
        <a:lt2>
          <a:srgbClr val="F8F8F8"/>
        </a:lt2>
        <a:accent1>
          <a:srgbClr val="6699FF"/>
        </a:accent1>
        <a:accent2>
          <a:srgbClr val="0000FF"/>
        </a:accent2>
        <a:accent3>
          <a:srgbClr val="AAAACA"/>
        </a:accent3>
        <a:accent4>
          <a:srgbClr val="DADADA"/>
        </a:accent4>
        <a:accent5>
          <a:srgbClr val="B8CAFF"/>
        </a:accent5>
        <a:accent6>
          <a:srgbClr val="0000E7"/>
        </a:accent6>
        <a:hlink>
          <a:srgbClr val="3D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7">
        <a:dk1>
          <a:srgbClr val="573F8B"/>
        </a:dk1>
        <a:lt1>
          <a:srgbClr val="FFFFFF"/>
        </a:lt1>
        <a:dk2>
          <a:srgbClr val="666699"/>
        </a:dk2>
        <a:lt2>
          <a:srgbClr val="D9D9FF"/>
        </a:lt2>
        <a:accent1>
          <a:srgbClr val="CC99FF"/>
        </a:accent1>
        <a:accent2>
          <a:srgbClr val="9933FF"/>
        </a:accent2>
        <a:accent3>
          <a:srgbClr val="B8B8CA"/>
        </a:accent3>
        <a:accent4>
          <a:srgbClr val="DADADA"/>
        </a:accent4>
        <a:accent5>
          <a:srgbClr val="E2CAFF"/>
        </a:accent5>
        <a:accent6>
          <a:srgbClr val="8A2DE7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8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8C8CB4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E7EA3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Glass Layers</Template>
  <TotalTime>287</TotalTime>
  <Words>445</Words>
  <Application>Microsoft Office PowerPoint</Application>
  <PresentationFormat>Презентация на цял екран (4:3)</PresentationFormat>
  <Paragraphs>34</Paragraphs>
  <Slides>8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Times New Roman</vt:lpstr>
      <vt:lpstr>Wingdings</vt:lpstr>
      <vt:lpstr>Glass Layers</vt:lpstr>
      <vt:lpstr>Наводнения на помпени станции през лятото на 2005 г.</vt:lpstr>
      <vt:lpstr>1.Описание на проблема.</vt:lpstr>
      <vt:lpstr>2.Анализ на съществуващото положение.</vt:lpstr>
      <vt:lpstr>3.Решение на проблема</vt:lpstr>
      <vt:lpstr>    3”.Снижаване на ефекта от наводненията</vt:lpstr>
      <vt:lpstr>4.Други обекти с подобен проблем</vt:lpstr>
      <vt:lpstr>5.Изводи</vt:lpstr>
      <vt:lpstr>6.Препоръки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Смукатели на ПС Николово 2</dc:title>
  <dc:creator>pc</dc:creator>
  <cp:lastModifiedBy>Rumen Yordanov</cp:lastModifiedBy>
  <cp:revision>20</cp:revision>
  <dcterms:created xsi:type="dcterms:W3CDTF">2007-01-05T19:43:42Z</dcterms:created>
  <dcterms:modified xsi:type="dcterms:W3CDTF">2026-04-27T04:57:21Z</dcterms:modified>
</cp:coreProperties>
</file>