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7" r:id="rId2"/>
    <p:sldId id="265" r:id="rId3"/>
    <p:sldId id="274" r:id="rId4"/>
    <p:sldId id="277" r:id="rId5"/>
    <p:sldId id="275" r:id="rId6"/>
    <p:sldId id="276" r:id="rId7"/>
    <p:sldId id="272" r:id="rId8"/>
    <p:sldId id="269" r:id="rId9"/>
    <p:sldId id="270" r:id="rId10"/>
    <p:sldId id="268" r:id="rId11"/>
    <p:sldId id="271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1216" autoAdjust="0"/>
    <p:restoredTop sz="94796" autoAdjust="0"/>
  </p:normalViewPr>
  <p:slideViewPr>
    <p:cSldViewPr>
      <p:cViewPr varScale="1">
        <p:scale>
          <a:sx n="84" d="100"/>
          <a:sy n="84" d="100"/>
        </p:scale>
        <p:origin x="96" y="4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94CE80-A1E7-4043-9CA2-FE950D77184C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68861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2520F2-CA89-4FD9-88FF-986DF259CF9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318764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5CB90C-2FA4-47A0-9F51-63D35811928C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813697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32F790-9B8F-438A-AE97-F4306E4969E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870142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44AEFF-9CE1-400B-9D3A-88ADCA44F12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606754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D510D8-C798-4DB3-A728-2B261E7BB37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379783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CC46D6-EBD7-4D98-9C6D-A1E0F11401C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461383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611C2-28EE-4961-BD4E-8B0771F7E30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326766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5E1EB9-BD12-4E72-BADC-FD3A846E0E3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737907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24CE25-9EC5-4814-81D1-D08F9D09EFB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241265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0028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6758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6758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6758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6759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59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59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59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59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59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59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59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59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60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60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60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60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</p:grpSp>
        <p:sp>
          <p:nvSpPr>
            <p:cNvPr id="6760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6760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6760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1039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41 w 717"/>
                <a:gd name="T1" fmla="*/ 845 h 845"/>
                <a:gd name="T2" fmla="*/ 741 w 717"/>
                <a:gd name="T3" fmla="*/ 821 h 845"/>
                <a:gd name="T4" fmla="*/ 598 w 717"/>
                <a:gd name="T5" fmla="*/ 605 h 845"/>
                <a:gd name="T6" fmla="*/ 418 w 717"/>
                <a:gd name="T7" fmla="*/ 396 h 845"/>
                <a:gd name="T8" fmla="*/ 233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21 w 717"/>
                <a:gd name="T15" fmla="*/ 198 h 845"/>
                <a:gd name="T16" fmla="*/ 412 w 717"/>
                <a:gd name="T17" fmla="*/ 408 h 845"/>
                <a:gd name="T18" fmla="*/ 592 w 717"/>
                <a:gd name="T19" fmla="*/ 623 h 845"/>
                <a:gd name="T20" fmla="*/ 741 w 717"/>
                <a:gd name="T21" fmla="*/ 845 h 845"/>
                <a:gd name="T22" fmla="*/ 74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40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9 w 407"/>
                <a:gd name="T1" fmla="*/ 414 h 414"/>
                <a:gd name="T2" fmla="*/ 419 w 407"/>
                <a:gd name="T3" fmla="*/ 396 h 414"/>
                <a:gd name="T4" fmla="*/ 234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8 w 407"/>
                <a:gd name="T13" fmla="*/ 204 h 414"/>
                <a:gd name="T14" fmla="*/ 419 w 407"/>
                <a:gd name="T15" fmla="*/ 414 h 414"/>
                <a:gd name="T16" fmla="*/ 419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760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1042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10 w 586"/>
                <a:gd name="T1" fmla="*/ 0 h 599"/>
                <a:gd name="T2" fmla="*/ 592 w 586"/>
                <a:gd name="T3" fmla="*/ 0 h 599"/>
                <a:gd name="T4" fmla="*/ 419 w 586"/>
                <a:gd name="T5" fmla="*/ 132 h 599"/>
                <a:gd name="T6" fmla="*/ 269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9 w 586"/>
                <a:gd name="T17" fmla="*/ 282 h 599"/>
                <a:gd name="T18" fmla="*/ 425 w 586"/>
                <a:gd name="T19" fmla="*/ 138 h 599"/>
                <a:gd name="T20" fmla="*/ 610 w 586"/>
                <a:gd name="T21" fmla="*/ 0 h 599"/>
                <a:gd name="T22" fmla="*/ 61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43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81 w 269"/>
                <a:gd name="T1" fmla="*/ 0 h 252"/>
                <a:gd name="T2" fmla="*/ 263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81 w 269"/>
                <a:gd name="T15" fmla="*/ 0 h 252"/>
                <a:gd name="T16" fmla="*/ 281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44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45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46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05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105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105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105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105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</p:grpSp>
        <p:sp>
          <p:nvSpPr>
            <p:cNvPr id="1048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49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</p:grpSp>
      <p:sp>
        <p:nvSpPr>
          <p:cNvPr id="676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762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62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62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8A04E2D-04E0-468F-A045-1959CCC8AF1B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676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KolectoriRuseN.xls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SEALING.DOC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InstrdezKompresor.doc" TargetMode="External"/><Relationship Id="rId2" Type="http://schemas.openxmlformats.org/officeDocument/2006/relationships/hyperlink" Target="PompaDEZINF.doc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hyperlink" Target="DozVod.doc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VeznaClorPompieri.doc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http://elicom-bg.com/files/pic_prod_1/thumbs/1200x/1/1_6e06ece02f193a08b77988fe6a375185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OtoplenieCl2.doc" TargetMode="External"/><Relationship Id="rId2" Type="http://schemas.openxmlformats.org/officeDocument/2006/relationships/hyperlink" Target="OtCL2.doc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AnLoggers_NEW.xls" TargetMode="External"/><Relationship Id="rId2" Type="http://schemas.openxmlformats.org/officeDocument/2006/relationships/hyperlink" Target="Turbidity1.doc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en-US" sz="4400" u="sng" dirty="0" smtClean="0">
              <a:latin typeface="Times New Roman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bg-BG" sz="4400" u="sng" dirty="0" smtClean="0">
                <a:latin typeface="Times New Roman" pitchFamily="18" charset="0"/>
              </a:rPr>
              <a:t>Новости през 2014 – 2015 год.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ChangeArrowheads="1"/>
          </p:cNvSpPr>
          <p:nvPr/>
        </p:nvSpPr>
        <p:spPr bwMode="auto">
          <a:xfrm>
            <a:off x="250825" y="1093788"/>
            <a:ext cx="8713788" cy="393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bg-BG" sz="2800" dirty="0"/>
              <a:t>11.</a:t>
            </a:r>
            <a:r>
              <a:rPr lang="bg-BG" altLang="bg-BG" sz="2800" dirty="0">
                <a:hlinkClick r:id="rId2" action="ppaction://hlinkfile"/>
              </a:rPr>
              <a:t>Подобряване работата на колекторите</a:t>
            </a:r>
            <a:r>
              <a:rPr lang="bg-BG" altLang="bg-BG" sz="2800" dirty="0" smtClean="0">
                <a:hlinkClick r:id="rId2" action="ppaction://hlinkfile"/>
              </a:rPr>
              <a:t>; КПС </a:t>
            </a:r>
            <a:r>
              <a:rPr lang="bg-BG" altLang="bg-BG" sz="2800" dirty="0">
                <a:hlinkClick r:id="rId2" action="ppaction://hlinkfile"/>
              </a:rPr>
              <a:t>и ПСОВ в гр</a:t>
            </a:r>
            <a:r>
              <a:rPr lang="bg-BG" altLang="bg-BG" sz="2800" dirty="0" smtClean="0">
                <a:hlinkClick r:id="rId2" action="ppaction://hlinkfile"/>
              </a:rPr>
              <a:t>. Русе</a:t>
            </a:r>
            <a:r>
              <a:rPr lang="bg-BG" altLang="bg-BG" sz="2800" dirty="0">
                <a:hlinkClick r:id="rId2" action="ppaction://hlinkfile"/>
              </a:rPr>
              <a:t>.</a:t>
            </a:r>
            <a:endParaRPr lang="en-US" altLang="bg-BG" sz="2800" dirty="0"/>
          </a:p>
          <a:p>
            <a:endParaRPr lang="en-US" altLang="bg-BG" sz="2800" dirty="0"/>
          </a:p>
          <a:p>
            <a:r>
              <a:rPr lang="bg-BG" altLang="bg-BG" sz="2800" dirty="0"/>
              <a:t>Изграждане и реконструкция на преливници</a:t>
            </a:r>
            <a:r>
              <a:rPr lang="bg-BG" altLang="bg-BG" sz="2800" dirty="0" smtClean="0"/>
              <a:t>, промяна </a:t>
            </a:r>
            <a:r>
              <a:rPr lang="bg-BG" altLang="bg-BG" sz="2800" dirty="0"/>
              <a:t>на технологичния режим на КПС с цел подобряване работата на ПСОВ при дъждовно време</a:t>
            </a:r>
            <a:r>
              <a:rPr lang="bg-BG" altLang="bg-BG" sz="2800" dirty="0" smtClean="0"/>
              <a:t>. Изготвяне </a:t>
            </a:r>
            <a:r>
              <a:rPr lang="bg-BG" altLang="bg-BG" sz="2800" dirty="0"/>
              <a:t>на технологична инструкция за работа на системата колектори – ПСОВ.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ChangeArrowheads="1"/>
          </p:cNvSpPr>
          <p:nvPr/>
        </p:nvSpPr>
        <p:spPr bwMode="auto">
          <a:xfrm>
            <a:off x="0" y="3757613"/>
            <a:ext cx="8964613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endParaRPr lang="bg-BG" altLang="bg-BG" sz="2800" dirty="0">
              <a:latin typeface="Times New Roman" panose="02020603050405020304" pitchFamily="18" charset="0"/>
            </a:endParaRPr>
          </a:p>
          <a:p>
            <a:endParaRPr lang="bg-BG" altLang="bg-BG" sz="2400" dirty="0">
              <a:latin typeface="Times New Roman" panose="02020603050405020304" pitchFamily="18" charset="0"/>
            </a:endParaRPr>
          </a:p>
        </p:txBody>
      </p:sp>
      <p:sp>
        <p:nvSpPr>
          <p:cNvPr id="12291" name="Rectangle 7"/>
          <p:cNvSpPr>
            <a:spLocks noChangeArrowheads="1"/>
          </p:cNvSpPr>
          <p:nvPr/>
        </p:nvSpPr>
        <p:spPr bwMode="auto">
          <a:xfrm>
            <a:off x="250825" y="1358900"/>
            <a:ext cx="8642350" cy="350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bg-BG" sz="2800" dirty="0"/>
              <a:t>12.</a:t>
            </a:r>
            <a:r>
              <a:rPr lang="bg-BG" altLang="bg-BG" sz="2800" dirty="0"/>
              <a:t>Излизане с част от обектите на ВиК Русе на свободния пазар на ел</a:t>
            </a:r>
            <a:r>
              <a:rPr lang="bg-BG" altLang="bg-BG" sz="2800" dirty="0" smtClean="0"/>
              <a:t>. енергия</a:t>
            </a:r>
            <a:r>
              <a:rPr lang="bg-BG" altLang="bg-BG" sz="2800" dirty="0"/>
              <a:t>.</a:t>
            </a:r>
            <a:endParaRPr lang="en-US" altLang="bg-BG" sz="2800" dirty="0"/>
          </a:p>
          <a:p>
            <a:endParaRPr lang="en-US" altLang="bg-BG" sz="2800" dirty="0"/>
          </a:p>
          <a:p>
            <a:r>
              <a:rPr lang="bg-BG" altLang="bg-BG" sz="2800" dirty="0"/>
              <a:t>Последният договор е с една тарифа за цена на ел</a:t>
            </a:r>
            <a:r>
              <a:rPr lang="bg-BG" altLang="bg-BG" sz="2800" dirty="0" smtClean="0"/>
              <a:t>. енергията, което </a:t>
            </a:r>
            <a:r>
              <a:rPr lang="bg-BG" altLang="bg-BG" sz="2800" dirty="0"/>
              <a:t>позволява по-равномерно подаване на вода през денонощието и избор на работа с ПА с най-високи КПД.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8913"/>
            <a:ext cx="9144000" cy="6335712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defRPr/>
            </a:pPr>
            <a:endParaRPr lang="en-US" sz="2800" dirty="0" smtClean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2800" dirty="0" smtClean="0">
                <a:hlinkClick r:id="rId2" action="ppaction://hlinkfile"/>
              </a:rPr>
              <a:t>1.</a:t>
            </a:r>
            <a:r>
              <a:rPr lang="bg-BG" sz="2800" dirty="0" smtClean="0">
                <a:hlinkClick r:id="rId2" action="ppaction://hlinkfile"/>
              </a:rPr>
              <a:t>Подмяна на </a:t>
            </a:r>
            <a:r>
              <a:rPr lang="bg-BG" sz="2800" dirty="0" smtClean="0">
                <a:hlinkClick r:id="rId2" action="ppaction://hlinkfile"/>
              </a:rPr>
              <a:t>салниковите</a:t>
            </a:r>
            <a:r>
              <a:rPr lang="bg-BG" sz="2800" dirty="0" smtClean="0">
                <a:hlinkClick r:id="rId2" action="ppaction://hlinkfile"/>
              </a:rPr>
              <a:t> възли с </a:t>
            </a:r>
            <a:r>
              <a:rPr lang="bg-BG" sz="2800" dirty="0" smtClean="0">
                <a:hlinkClick r:id="rId2" action="ppaction://hlinkfile"/>
              </a:rPr>
              <a:t>набивки</a:t>
            </a:r>
            <a:r>
              <a:rPr lang="bg-BG" sz="2800" dirty="0" smtClean="0">
                <a:hlinkClick r:id="rId2" action="ppaction://hlinkfile"/>
              </a:rPr>
              <a:t> с</a:t>
            </a:r>
            <a:endParaRPr lang="en-US" sz="2800" dirty="0" smtClean="0">
              <a:hlinkClick r:id="rId2" action="ppaction://hlinkfile"/>
            </a:endParaRP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bg-BG" sz="2800" dirty="0" smtClean="0">
                <a:hlinkClick r:id="rId2" action="ppaction://hlinkfile"/>
              </a:rPr>
              <a:t>челни уплътнения.</a:t>
            </a:r>
            <a:endParaRPr lang="en-US" sz="2800" dirty="0" smtClean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800" dirty="0" smtClean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800" dirty="0" smtClean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800" dirty="0" smtClean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800" dirty="0" smtClean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bg-BG" sz="2800" dirty="0" smtClean="0"/>
              <a:t>При постъпване на ПА в РМР за ремонт част от</a:t>
            </a:r>
            <a:endParaRPr lang="en-US" sz="2800" dirty="0" smtClean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bg-BG" sz="2800" dirty="0" smtClean="0"/>
              <a:t>салниковите</a:t>
            </a:r>
            <a:r>
              <a:rPr lang="bg-BG" sz="2800" dirty="0" smtClean="0"/>
              <a:t> възли с </a:t>
            </a:r>
            <a:r>
              <a:rPr lang="bg-BG" sz="2800" dirty="0" smtClean="0"/>
              <a:t>набивки</a:t>
            </a:r>
            <a:r>
              <a:rPr lang="bg-BG" sz="2800" dirty="0" smtClean="0"/>
              <a:t> се заменят с </a:t>
            </a:r>
            <a:endParaRPr lang="en-US" sz="2800" dirty="0" smtClean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bg-BG" sz="2800" dirty="0" smtClean="0"/>
              <a:t>челни уплътнения.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bg-BG" sz="2800" dirty="0" smtClean="0"/>
              <a:t>Целта е по-лека поддръжка и намаляване на </a:t>
            </a:r>
            <a:endParaRPr lang="en-US" sz="2800" dirty="0" smtClean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bg-BG" sz="2800" dirty="0" smtClean="0"/>
              <a:t>течовете и влагата в машинните зали.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bg-BG" sz="2800" dirty="0" smtClean="0"/>
              <a:t>Особено </a:t>
            </a:r>
            <a:r>
              <a:rPr lang="bg-BG" sz="2800" dirty="0" smtClean="0"/>
              <a:t>ефективно е това мероприятие за </a:t>
            </a:r>
            <a:endParaRPr lang="en-US" sz="2800" dirty="0" smtClean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bg-BG" sz="2800" dirty="0" smtClean="0"/>
              <a:t>малки ПА тип Е.</a:t>
            </a:r>
          </a:p>
        </p:txBody>
      </p:sp>
      <p:pic>
        <p:nvPicPr>
          <p:cNvPr id="3075" name="Picture 5" descr="mechanical_seal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052513"/>
            <a:ext cx="2700338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1096963"/>
            <a:ext cx="9144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bg-BG" sz="3200" i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9" name="Rectangle 6"/>
          <p:cNvSpPr>
            <a:spLocks noChangeArrowheads="1"/>
          </p:cNvSpPr>
          <p:nvPr/>
        </p:nvSpPr>
        <p:spPr bwMode="auto">
          <a:xfrm>
            <a:off x="250825" y="220782"/>
            <a:ext cx="8893175" cy="578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bg-BG" sz="3200" dirty="0"/>
              <a:t>2.</a:t>
            </a:r>
            <a:r>
              <a:rPr lang="bg-BG" altLang="bg-BG" sz="3200" dirty="0"/>
              <a:t>Механизирано зареждане на обектите с </a:t>
            </a:r>
            <a:r>
              <a:rPr lang="bg-BG" altLang="bg-BG" sz="3200" dirty="0"/>
              <a:t>дезинфектин</a:t>
            </a:r>
            <a:r>
              <a:rPr lang="bg-BG" altLang="bg-BG" sz="3200" dirty="0"/>
              <a:t>.</a:t>
            </a:r>
            <a:endParaRPr lang="en-US" altLang="bg-BG" sz="3200" dirty="0"/>
          </a:p>
          <a:p>
            <a:endParaRPr lang="en-US" altLang="bg-BG" sz="1000" dirty="0"/>
          </a:p>
          <a:p>
            <a:pPr>
              <a:buFontTx/>
              <a:buChar char="•"/>
            </a:pPr>
            <a:r>
              <a:rPr lang="en-US" altLang="bg-BG" sz="2400" dirty="0"/>
              <a:t> </a:t>
            </a:r>
            <a:r>
              <a:rPr lang="bg-BG" altLang="bg-BG" sz="2400" dirty="0"/>
              <a:t>ПЕР Бяла разполагат със специализиран съд оборудван с помпа за </a:t>
            </a:r>
            <a:r>
              <a:rPr lang="bg-BG" altLang="bg-BG" sz="2400" dirty="0"/>
              <a:t>дезинфектин</a:t>
            </a:r>
            <a:r>
              <a:rPr lang="bg-BG" altLang="bg-BG" sz="2400" dirty="0" smtClean="0"/>
              <a:t>. Зарежда </a:t>
            </a:r>
            <a:r>
              <a:rPr lang="bg-BG" altLang="bg-BG" sz="2400" dirty="0"/>
              <a:t>обектите в Беленска околия.</a:t>
            </a:r>
          </a:p>
          <a:p>
            <a:pPr>
              <a:buFontTx/>
              <a:buChar char="•"/>
            </a:pPr>
            <a:r>
              <a:rPr lang="en-US" altLang="bg-BG" sz="2400" dirty="0"/>
              <a:t> </a:t>
            </a:r>
            <a:r>
              <a:rPr lang="bg-BG" altLang="bg-BG" sz="2400" dirty="0">
                <a:hlinkClick r:id="rId2" action="ppaction://hlinkfile"/>
              </a:rPr>
              <a:t>ПЕР Русе ПС използват помпа за </a:t>
            </a:r>
            <a:r>
              <a:rPr lang="bg-BG" altLang="bg-BG" sz="2400" dirty="0">
                <a:hlinkClick r:id="rId2" action="ppaction://hlinkfile"/>
              </a:rPr>
              <a:t>дезинфектин</a:t>
            </a:r>
            <a:r>
              <a:rPr lang="bg-BG" altLang="bg-BG" sz="2400" dirty="0">
                <a:hlinkClick r:id="rId2" action="ppaction://hlinkfile"/>
              </a:rPr>
              <a:t> за прехвърляне на разтвора по обекти.</a:t>
            </a:r>
            <a:endParaRPr lang="bg-BG" altLang="bg-BG" sz="2400" dirty="0"/>
          </a:p>
          <a:p>
            <a:pPr>
              <a:buFontTx/>
              <a:buChar char="•"/>
            </a:pPr>
            <a:r>
              <a:rPr lang="en-US" altLang="bg-BG" sz="2400" dirty="0"/>
              <a:t> </a:t>
            </a:r>
            <a:r>
              <a:rPr lang="bg-BG" altLang="bg-BG" sz="2400" dirty="0">
                <a:hlinkClick r:id="rId3" action="ppaction://hlinkfile"/>
              </a:rPr>
              <a:t>ПЕР Сливо поле разполагат със специализиран съд оборудван с компресор за прехвърляне на </a:t>
            </a:r>
            <a:r>
              <a:rPr lang="bg-BG" altLang="bg-BG" sz="2400" dirty="0">
                <a:hlinkClick r:id="rId3" action="ppaction://hlinkfile"/>
              </a:rPr>
              <a:t>дезинфектин</a:t>
            </a:r>
            <a:r>
              <a:rPr lang="bg-BG" altLang="bg-BG" sz="2400" dirty="0">
                <a:hlinkClick r:id="rId3" action="ppaction://hlinkfile"/>
              </a:rPr>
              <a:t>. </a:t>
            </a:r>
            <a:endParaRPr lang="en-US" altLang="bg-BG" sz="2400" dirty="0"/>
          </a:p>
          <a:p>
            <a:endParaRPr lang="bg-BG" altLang="bg-BG" sz="800" dirty="0"/>
          </a:p>
          <a:p>
            <a:r>
              <a:rPr lang="bg-BG" altLang="bg-BG" sz="2400" dirty="0"/>
              <a:t>За да се покрие територията на фирмата е необходим </a:t>
            </a:r>
            <a:endParaRPr lang="en-US" altLang="bg-BG" sz="2400" dirty="0"/>
          </a:p>
          <a:p>
            <a:r>
              <a:rPr lang="bg-BG" altLang="bg-BG" sz="2400" dirty="0"/>
              <a:t>надежден товарен автомобил с </a:t>
            </a:r>
            <a:r>
              <a:rPr lang="bg-BG" altLang="bg-BG" sz="2400" dirty="0"/>
              <a:t>товароносимост</a:t>
            </a:r>
            <a:r>
              <a:rPr lang="bg-BG" altLang="bg-BG" sz="2400" dirty="0"/>
              <a:t> над 2 </a:t>
            </a:r>
            <a:endParaRPr lang="en-US" altLang="bg-BG" sz="2400" dirty="0"/>
          </a:p>
          <a:p>
            <a:r>
              <a:rPr lang="bg-BG" altLang="bg-BG" sz="2400" dirty="0"/>
              <a:t>тона, който да е позициониран в гр</a:t>
            </a:r>
            <a:r>
              <a:rPr lang="bg-BG" altLang="bg-BG" sz="2400" dirty="0" smtClean="0"/>
              <a:t>. Русе </a:t>
            </a:r>
            <a:r>
              <a:rPr lang="bg-BG" altLang="bg-BG" sz="2400" dirty="0"/>
              <a:t>и да </a:t>
            </a:r>
            <a:endParaRPr lang="en-US" altLang="bg-BG" sz="2400" dirty="0"/>
          </a:p>
          <a:p>
            <a:r>
              <a:rPr lang="bg-BG" altLang="bg-BG" sz="2400" dirty="0"/>
              <a:t>покрива Русенска околия.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445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ChangeArrowheads="1"/>
          </p:cNvSpPr>
          <p:nvPr/>
        </p:nvSpPr>
        <p:spPr bwMode="auto">
          <a:xfrm>
            <a:off x="-2211388" y="2108200"/>
            <a:ext cx="13566776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lvl="4"/>
            <a:r>
              <a:rPr lang="en-US" altLang="bg-BG" sz="3200" dirty="0"/>
              <a:t>	3.</a:t>
            </a:r>
            <a:r>
              <a:rPr lang="bg-BG" altLang="bg-BG" sz="3200" dirty="0">
                <a:hlinkClick r:id="rId2" action="ppaction://hlinkfile"/>
              </a:rPr>
              <a:t>Използване на интелигентни помпи </a:t>
            </a:r>
            <a:endParaRPr lang="en-US" altLang="bg-BG" sz="3200" dirty="0"/>
          </a:p>
          <a:p>
            <a:pPr lvl="4"/>
            <a:r>
              <a:rPr lang="en-US" altLang="bg-BG" sz="3200" dirty="0"/>
              <a:t>	</a:t>
            </a:r>
            <a:r>
              <a:rPr lang="bg-BG" altLang="bg-BG" sz="3200" dirty="0"/>
              <a:t>за дозиране на </a:t>
            </a:r>
            <a:r>
              <a:rPr lang="bg-BG" altLang="bg-BG" sz="3200" dirty="0"/>
              <a:t>дезинфектин</a:t>
            </a:r>
            <a:r>
              <a:rPr lang="bg-BG" altLang="bg-BG" sz="3200" dirty="0"/>
              <a:t>.</a:t>
            </a:r>
            <a:endParaRPr lang="en-US" altLang="bg-BG" sz="3200" dirty="0"/>
          </a:p>
          <a:p>
            <a:pPr algn="ctr"/>
            <a:endParaRPr lang="en-US" altLang="bg-BG" sz="3200" dirty="0"/>
          </a:p>
          <a:p>
            <a:r>
              <a:rPr lang="en-US" altLang="bg-BG" sz="3200" dirty="0"/>
              <a:t>			</a:t>
            </a:r>
            <a:r>
              <a:rPr lang="bg-BG" altLang="bg-BG" sz="2800" dirty="0"/>
              <a:t>Тези помпи дозират разтвора автоматично </a:t>
            </a:r>
            <a:endParaRPr lang="en-US" altLang="bg-BG" sz="2800" dirty="0"/>
          </a:p>
          <a:p>
            <a:r>
              <a:rPr lang="en-US" altLang="bg-BG" sz="2800" dirty="0"/>
              <a:t>			</a:t>
            </a:r>
            <a:r>
              <a:rPr lang="bg-BG" altLang="bg-BG" sz="2800" dirty="0"/>
              <a:t>пропорционално на преминалото през </a:t>
            </a:r>
            <a:endParaRPr lang="en-US" altLang="bg-BG" sz="2800" dirty="0"/>
          </a:p>
          <a:p>
            <a:r>
              <a:rPr lang="en-US" altLang="bg-BG" sz="2800" dirty="0"/>
              <a:t>			</a:t>
            </a:r>
            <a:r>
              <a:rPr lang="bg-BG" altLang="bg-BG" sz="2800" dirty="0"/>
              <a:t>водомера водно количество.</a:t>
            </a:r>
          </a:p>
        </p:txBody>
      </p:sp>
      <p:pic>
        <p:nvPicPr>
          <p:cNvPr id="614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863" y="0"/>
            <a:ext cx="1354137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115888"/>
            <a:ext cx="8893175" cy="2805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bg-BG" sz="48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>
              <a:defRPr/>
            </a:pPr>
            <a:endParaRPr lang="bg-BG" sz="44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>
              <a:defRPr/>
            </a:pPr>
            <a:endParaRPr lang="bg-BG" sz="3600" i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>
              <a:defRPr/>
            </a:pPr>
            <a:endParaRPr lang="bg-BG" sz="32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>
              <a:defRPr/>
            </a:pPr>
            <a:r>
              <a:rPr lang="bg-B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468313" y="1924050"/>
            <a:ext cx="8496300" cy="390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bg-BG" sz="3600" dirty="0"/>
              <a:t>4.</a:t>
            </a:r>
            <a:r>
              <a:rPr lang="bg-BG" altLang="bg-BG" sz="3600" dirty="0">
                <a:hlinkClick r:id="rId2" action="ppaction://hlinkfile"/>
              </a:rPr>
              <a:t>Електронни кантари за определяне кога е необходимо да се подмени бутилката за хлор.</a:t>
            </a:r>
            <a:endParaRPr lang="en-US" altLang="bg-BG" sz="3600" dirty="0"/>
          </a:p>
          <a:p>
            <a:pPr algn="ctr"/>
            <a:endParaRPr lang="en-US" altLang="bg-BG" sz="1400" dirty="0"/>
          </a:p>
          <a:p>
            <a:r>
              <a:rPr lang="bg-BG" altLang="bg-BG" sz="3200" dirty="0"/>
              <a:t>Задава се праг за тегло на бутилката</a:t>
            </a:r>
            <a:r>
              <a:rPr lang="bg-BG" altLang="bg-BG" sz="3200" dirty="0" smtClean="0"/>
              <a:t>, под </a:t>
            </a:r>
            <a:r>
              <a:rPr lang="bg-BG" altLang="bg-BG" sz="3200" dirty="0"/>
              <a:t>който се генерира сигнал</a:t>
            </a:r>
            <a:r>
              <a:rPr lang="bg-BG" altLang="bg-BG" sz="3200" dirty="0" smtClean="0"/>
              <a:t>, че </a:t>
            </a:r>
            <a:r>
              <a:rPr lang="bg-BG" altLang="bg-BG" sz="3200" dirty="0"/>
              <a:t>в рамките на 24 часа бутилката трябва да се подмени.</a:t>
            </a:r>
          </a:p>
        </p:txBody>
      </p:sp>
      <p:pic>
        <p:nvPicPr>
          <p:cNvPr id="7172" name="Picture 6" descr="http://elicom-bg.com/files/pic_prod_1/thumbs/1200x/1/1_6e06ece02f193a08b77988fe6a375185.jpg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0"/>
            <a:ext cx="87312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7" descr="20150209_14163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425" y="0"/>
            <a:ext cx="148590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107950" y="2968625"/>
            <a:ext cx="88566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tabLst>
                <a:tab pos="90646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tabLst>
                <a:tab pos="90646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tabLst>
                <a:tab pos="90646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tabLst>
                <a:tab pos="90646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tabLst>
                <a:tab pos="90646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bg-BG" altLang="bg-BG" sz="4400" dirty="0">
              <a:latin typeface="Times New Roman" panose="02020603050405020304" pitchFamily="18" charset="0"/>
            </a:endParaRPr>
          </a:p>
        </p:txBody>
      </p:sp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0" y="1152833"/>
            <a:ext cx="914400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bg-BG" sz="3600" dirty="0"/>
              <a:t>5.</a:t>
            </a:r>
            <a:r>
              <a:rPr lang="bg-BG" altLang="bg-BG" sz="3600" dirty="0">
                <a:hlinkClick r:id="rId2" action="ppaction://hlinkfile"/>
              </a:rPr>
              <a:t>Ефективно отопление на помещение за хлориране с </a:t>
            </a:r>
            <a:r>
              <a:rPr lang="bg-BG" altLang="bg-BG" sz="3600" dirty="0">
                <a:hlinkClick r:id="rId2" action="ppaction://hlinkfile"/>
              </a:rPr>
              <a:t>дезинфектин</a:t>
            </a:r>
            <a:r>
              <a:rPr lang="bg-BG" altLang="bg-BG" sz="3600" dirty="0">
                <a:hlinkClick r:id="rId2" action="ppaction://hlinkfile"/>
              </a:rPr>
              <a:t>.</a:t>
            </a:r>
            <a:endParaRPr lang="en-US" altLang="bg-BG" sz="3600" dirty="0"/>
          </a:p>
          <a:p>
            <a:endParaRPr lang="en-US" altLang="bg-BG" sz="1200" dirty="0"/>
          </a:p>
          <a:p>
            <a:pPr>
              <a:buFontTx/>
              <a:buChar char="•"/>
            </a:pPr>
            <a:r>
              <a:rPr lang="en-US" altLang="bg-BG" sz="2400" dirty="0"/>
              <a:t> </a:t>
            </a:r>
            <a:r>
              <a:rPr lang="bg-BG" altLang="bg-BG" sz="2400" dirty="0">
                <a:hlinkClick r:id="rId3" action="ppaction://hlinkfile"/>
              </a:rPr>
              <a:t>Използване на саморегулиращ отоплителен кабел и термоизолация на съда за </a:t>
            </a:r>
            <a:r>
              <a:rPr lang="bg-BG" altLang="bg-BG" sz="2400" dirty="0">
                <a:hlinkClick r:id="rId3" action="ppaction://hlinkfile"/>
              </a:rPr>
              <a:t>дезинфектин</a:t>
            </a:r>
            <a:r>
              <a:rPr lang="bg-BG" altLang="bg-BG" sz="2400" dirty="0">
                <a:hlinkClick r:id="rId3" action="ppaction://hlinkfile"/>
              </a:rPr>
              <a:t>;</a:t>
            </a:r>
            <a:endParaRPr lang="en-US" altLang="bg-BG" sz="2400" dirty="0"/>
          </a:p>
          <a:p>
            <a:pPr>
              <a:buFontTx/>
              <a:buChar char="•"/>
            </a:pPr>
            <a:r>
              <a:rPr lang="en-US" altLang="bg-BG" sz="2400" dirty="0"/>
              <a:t> </a:t>
            </a:r>
            <a:r>
              <a:rPr lang="bg-BG" altLang="bg-BG" sz="2400" dirty="0"/>
              <a:t>Използване на терморегулатор за хладилни витрини с цел поддържане на температурата в помещението над 5 градуса.</a:t>
            </a:r>
            <a:endParaRPr lang="en-US" altLang="bg-BG" sz="2400" dirty="0"/>
          </a:p>
          <a:p>
            <a:pPr>
              <a:buFontTx/>
              <a:buChar char="•"/>
            </a:pPr>
            <a:r>
              <a:rPr lang="en-US" altLang="bg-BG" sz="2400" dirty="0"/>
              <a:t> </a:t>
            </a:r>
            <a:r>
              <a:rPr lang="bg-BG" altLang="bg-BG" sz="2400" dirty="0"/>
              <a:t>Преминаване на хлориране с бутилки вместо с варели на ПС Батин и намаляване на отоплителния обем с 70 %.</a:t>
            </a:r>
          </a:p>
        </p:txBody>
      </p:sp>
      <p:pic>
        <p:nvPicPr>
          <p:cNvPr id="819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0" y="0"/>
            <a:ext cx="1727200" cy="306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142875" y="279400"/>
            <a:ext cx="9001125" cy="436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bg-BG" sz="2800" i="1" dirty="0"/>
              <a:t>6.</a:t>
            </a:r>
            <a:r>
              <a:rPr lang="bg-BG" altLang="bg-BG" sz="2800" i="1" dirty="0">
                <a:hlinkClick r:id="rId2" action="ppaction://hlinkfile"/>
              </a:rPr>
              <a:t>Използване на датчик за мътност на ПС Божичен.</a:t>
            </a:r>
            <a:endParaRPr lang="en-US" altLang="bg-BG" sz="2800" i="1" dirty="0"/>
          </a:p>
          <a:p>
            <a:endParaRPr lang="en-US" altLang="bg-BG" sz="2800" i="1" dirty="0"/>
          </a:p>
          <a:p>
            <a:r>
              <a:rPr lang="en-US" altLang="bg-BG" sz="2800" i="1" dirty="0"/>
              <a:t>7.</a:t>
            </a:r>
            <a:r>
              <a:rPr lang="bg-BG" altLang="bg-BG" sz="2800" dirty="0"/>
              <a:t>Изграждане на съвременна СКАДА - СИТЕК на управление на водните потоци в гр</a:t>
            </a:r>
            <a:r>
              <a:rPr lang="bg-BG" altLang="bg-BG" sz="2800" dirty="0" smtClean="0"/>
              <a:t>. Русе</a:t>
            </a:r>
            <a:r>
              <a:rPr lang="bg-BG" altLang="bg-BG" sz="2800" dirty="0"/>
              <a:t>.</a:t>
            </a:r>
            <a:endParaRPr lang="en-US" altLang="bg-BG" sz="2800" dirty="0"/>
          </a:p>
          <a:p>
            <a:endParaRPr lang="en-US" altLang="bg-BG" sz="2800" dirty="0"/>
          </a:p>
          <a:p>
            <a:r>
              <a:rPr lang="en-US" altLang="bg-BG" sz="2800" dirty="0"/>
              <a:t>8.</a:t>
            </a:r>
            <a:r>
              <a:rPr lang="bg-BG" altLang="bg-BG" sz="2800" dirty="0">
                <a:hlinkClick r:id="rId3" action="ppaction://hlinkfile"/>
              </a:rPr>
              <a:t>Изграждане на информационна система за контрол на </a:t>
            </a:r>
            <a:r>
              <a:rPr lang="bg-BG" altLang="bg-BG" sz="2800" dirty="0">
                <a:hlinkClick r:id="rId3" action="ppaction://hlinkfile"/>
              </a:rPr>
              <a:t>водопотреблението</a:t>
            </a:r>
            <a:r>
              <a:rPr lang="bg-BG" altLang="bg-BG" sz="2800" dirty="0">
                <a:hlinkClick r:id="rId3" action="ppaction://hlinkfile"/>
              </a:rPr>
              <a:t>.</a:t>
            </a:r>
            <a:endParaRPr lang="en-US" altLang="bg-BG" sz="2800" dirty="0"/>
          </a:p>
          <a:p>
            <a:endParaRPr lang="bg-BG" altLang="bg-BG" sz="2800" dirty="0"/>
          </a:p>
          <a:p>
            <a:endParaRPr lang="bg-BG" altLang="bg-BG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0" y="1989138"/>
            <a:ext cx="88931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bg-BG" altLang="bg-BG" sz="2800" i="1" dirty="0">
              <a:latin typeface="Times New Roman" panose="02020603050405020304" pitchFamily="18" charset="0"/>
            </a:endParaRPr>
          </a:p>
        </p:txBody>
      </p:sp>
      <p:sp>
        <p:nvSpPr>
          <p:cNvPr id="10243" name="Rectangle 6"/>
          <p:cNvSpPr>
            <a:spLocks noChangeArrowheads="1"/>
          </p:cNvSpPr>
          <p:nvPr/>
        </p:nvSpPr>
        <p:spPr bwMode="auto">
          <a:xfrm>
            <a:off x="452438" y="1925638"/>
            <a:ext cx="8240712" cy="308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bg-BG" sz="2800" dirty="0"/>
              <a:t>9.</a:t>
            </a:r>
            <a:r>
              <a:rPr lang="bg-BG" altLang="bg-BG" sz="2800" dirty="0"/>
              <a:t>Въвеждане в експлоатация на разходомери тип сонда на АВВ.</a:t>
            </a:r>
            <a:endParaRPr lang="en-US" altLang="bg-BG" sz="2800" dirty="0"/>
          </a:p>
          <a:p>
            <a:endParaRPr lang="en-US" altLang="bg-BG" sz="2800" dirty="0"/>
          </a:p>
          <a:p>
            <a:r>
              <a:rPr lang="en-US" altLang="bg-BG" sz="2800" dirty="0"/>
              <a:t>10.</a:t>
            </a:r>
            <a:r>
              <a:rPr lang="bg-BG" altLang="bg-BG" sz="2800" dirty="0"/>
              <a:t>Изграждане на безжична мрежа на </a:t>
            </a:r>
            <a:r>
              <a:rPr lang="en-US" altLang="bg-BG" sz="2800" dirty="0"/>
              <a:t>     </a:t>
            </a:r>
            <a:r>
              <a:rPr lang="bg-BG" altLang="bg-BG" sz="2800" dirty="0"/>
              <a:t>5 </a:t>
            </a:r>
            <a:r>
              <a:rPr lang="en-US" altLang="bg-BG" sz="2800" dirty="0"/>
              <a:t>MHz </a:t>
            </a:r>
            <a:r>
              <a:rPr lang="bg-BG" altLang="bg-BG" sz="2800" dirty="0"/>
              <a:t>с насочени антени и използване на </a:t>
            </a:r>
            <a:r>
              <a:rPr lang="en-US" altLang="bg-BG" sz="2800" dirty="0"/>
              <a:t>IP </a:t>
            </a:r>
            <a:r>
              <a:rPr lang="bg-BG" altLang="bg-BG" sz="2800" dirty="0"/>
              <a:t>камери с памет за видеонаблюдението на ПС І-ви подем Сливо поле.</a:t>
            </a:r>
          </a:p>
        </p:txBody>
      </p:sp>
      <p:pic>
        <p:nvPicPr>
          <p:cNvPr id="1024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175" y="0"/>
            <a:ext cx="1901825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1155</TotalTime>
  <Words>427</Words>
  <Application>Microsoft Office PowerPoint</Application>
  <PresentationFormat>Презентация на цял екран (4:3)</PresentationFormat>
  <Paragraphs>59</Paragraphs>
  <Slides>11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11</vt:i4>
      </vt:variant>
    </vt:vector>
  </HeadingPairs>
  <TitlesOfParts>
    <vt:vector size="17" baseType="lpstr">
      <vt:lpstr>Verdana</vt:lpstr>
      <vt:lpstr>Arial</vt:lpstr>
      <vt:lpstr>Wingdings</vt:lpstr>
      <vt:lpstr>Calibri</vt:lpstr>
      <vt:lpstr>Times New Roman</vt:lpstr>
      <vt:lpstr>Globe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Помпени станции</dc:title>
  <dc:creator>pc</dc:creator>
  <cp:lastModifiedBy>Rumen Yordanov</cp:lastModifiedBy>
  <cp:revision>199</cp:revision>
  <dcterms:created xsi:type="dcterms:W3CDTF">2007-10-21T17:10:27Z</dcterms:created>
  <dcterms:modified xsi:type="dcterms:W3CDTF">2026-04-14T09:41:07Z</dcterms:modified>
</cp:coreProperties>
</file>