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0" d="100"/>
          <a:sy n="100" d="100"/>
        </p:scale>
        <p:origin x="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970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58280-5DDA-4F55-A597-8367553EACC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2717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730A5C-F9FC-4DCA-99A5-36A5E337124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0607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EC39C-86F5-4290-AF83-7462AE87AA7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0138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20B7CD-C5D5-4204-908F-75BC7AD4718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5563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B754F7-3844-4874-88CC-735DBA1C5FA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99358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D2A814-4486-4894-8A01-523E7748C2E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7625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24EEB-5587-4008-A5DD-7E41F295262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50264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FF14E9-F9CC-4E24-8653-3767C07F7E8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5825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9F96D7-4E7C-4EEE-B0A3-0BDDDD5A474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0649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3934E0-E7D2-4342-94E8-2533577DFE0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33357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0C18B-D8EB-40BB-A6CA-FA4A47E37AE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08949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D03D17DD-EE47-4731-A3BA-D16FD01E4145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2868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68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4325" y="2349500"/>
            <a:ext cx="8748713" cy="2016125"/>
          </a:xfrm>
        </p:spPr>
        <p:txBody>
          <a:bodyPr/>
          <a:lstStyle/>
          <a:p>
            <a:pPr eaLnBrk="1" hangingPunct="1">
              <a:defRPr/>
            </a:pPr>
            <a:r>
              <a:rPr lang="bg-BG" sz="6000" dirty="0" smtClean="0">
                <a:latin typeface="Times New Roman" pitchFamily="18" charset="0"/>
              </a:rPr>
              <a:t>Проблеми със смукателите на ПС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39800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85825" y="1989138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На ПС Николово2 се наблюдаваше завишен разходен коефициент;</a:t>
            </a:r>
          </a:p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Неустойчива работа на ПА;</a:t>
            </a:r>
          </a:p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ПА1 премина основен ремонт поради прегряване.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36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66775" y="188913"/>
            <a:ext cx="8385175" cy="503237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28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836613"/>
            <a:ext cx="8007350" cy="5259387"/>
          </a:xfrm>
        </p:spPr>
        <p:txBody>
          <a:bodyPr/>
          <a:lstStyle/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Монтирани са 3 бр. ПА 28МТ45х2;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ПА са залети и се захранват от 2 бр. смукатели ф200;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При пуск на ПА2 дебита бе 20 л/с,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а напорът варираше от 70 до 75 м;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ПА1 работеше също неустойчиво с налягане 70 – 75 м и дебит 18 л/с;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Водата от чешмата беше “бяла” – примесена с въздушни включвания;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При отваряне на СК на смукателя при работещ ПА се получи вакуум;</a:t>
            </a:r>
          </a:p>
          <a:p>
            <a:pPr eaLnBrk="1" hangingPunct="1">
              <a:defRPr/>
            </a:pPr>
            <a:endParaRPr lang="en-US" sz="2400" dirty="0" smtClean="0">
              <a:latin typeface="Times New Roman" pitchFamily="18" charset="0"/>
            </a:endParaRP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2503488" y="4581525"/>
            <a:ext cx="4229100" cy="2171700"/>
            <a:chOff x="2880" y="1536"/>
            <a:chExt cx="6660" cy="3420"/>
          </a:xfrm>
        </p:grpSpPr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7740" y="1536"/>
              <a:ext cx="1800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bg-BG" altLang="bg-BG" sz="1200" b="1" dirty="0">
                  <a:solidFill>
                    <a:srgbClr val="000000"/>
                  </a:solidFill>
                  <a:latin typeface="Tahoma" panose="020B0604030504040204" pitchFamily="34" charset="0"/>
                </a:rPr>
                <a:t>Черпателен</a:t>
              </a:r>
              <a:r>
                <a:rPr lang="bg-BG" altLang="bg-BG" sz="1200" b="1" dirty="0">
                  <a:latin typeface="Tahoma" panose="020B0604030504040204" pitchFamily="34" charset="0"/>
                </a:rPr>
                <a:t> </a:t>
              </a:r>
            </a:p>
            <a:p>
              <a:pPr algn="ctr"/>
              <a:r>
                <a:rPr lang="bg-BG" altLang="bg-BG" sz="1200" b="1" dirty="0">
                  <a:solidFill>
                    <a:srgbClr val="000000"/>
                  </a:solidFill>
                  <a:latin typeface="Tahoma" panose="020B0604030504040204" pitchFamily="34" charset="0"/>
                </a:rPr>
                <a:t>резервоар</a:t>
              </a:r>
              <a:endParaRPr lang="en-US" altLang="bg-BG" sz="1200" b="1" dirty="0">
                <a:solidFill>
                  <a:srgbClr val="0000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126" name="AutoShape 6"/>
            <p:cNvSpPr>
              <a:spLocks noChangeArrowheads="1"/>
            </p:cNvSpPr>
            <p:nvPr/>
          </p:nvSpPr>
          <p:spPr bwMode="auto">
            <a:xfrm>
              <a:off x="3060" y="3696"/>
              <a:ext cx="360" cy="180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4140" y="3696"/>
              <a:ext cx="360" cy="180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5128" name="AutoShape 8"/>
            <p:cNvSpPr>
              <a:spLocks noChangeArrowheads="1"/>
            </p:cNvSpPr>
            <p:nvPr/>
          </p:nvSpPr>
          <p:spPr bwMode="auto">
            <a:xfrm>
              <a:off x="5220" y="3696"/>
              <a:ext cx="360" cy="180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5129" name="AutoShape 9"/>
            <p:cNvSpPr>
              <a:spLocks noChangeArrowheads="1"/>
            </p:cNvSpPr>
            <p:nvPr/>
          </p:nvSpPr>
          <p:spPr bwMode="auto">
            <a:xfrm rot="16200000" flipV="1">
              <a:off x="6390" y="2346"/>
              <a:ext cx="360" cy="180"/>
            </a:xfrm>
            <a:prstGeom prst="flowChartCollat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13500000">
                <a:srgbClr val="000000"/>
              </a:prstShdw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5130" name="AutoShape 10"/>
            <p:cNvSpPr>
              <a:spLocks noChangeArrowheads="1"/>
            </p:cNvSpPr>
            <p:nvPr/>
          </p:nvSpPr>
          <p:spPr bwMode="auto">
            <a:xfrm rot="-5400000">
              <a:off x="6930" y="2706"/>
              <a:ext cx="360" cy="180"/>
            </a:xfrm>
            <a:prstGeom prst="flowChartCollat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13500000">
                <a:srgbClr val="000000"/>
              </a:prstShdw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5131" name="Line 11"/>
            <p:cNvSpPr>
              <a:spLocks noChangeShapeType="1"/>
            </p:cNvSpPr>
            <p:nvPr/>
          </p:nvSpPr>
          <p:spPr bwMode="auto">
            <a:xfrm flipH="1">
              <a:off x="7200" y="2796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2" name="Line 12"/>
            <p:cNvSpPr>
              <a:spLocks noChangeShapeType="1"/>
            </p:cNvSpPr>
            <p:nvPr/>
          </p:nvSpPr>
          <p:spPr bwMode="auto">
            <a:xfrm>
              <a:off x="6660" y="2436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3" name="AutoShape 13"/>
            <p:cNvSpPr>
              <a:spLocks noChangeArrowheads="1"/>
            </p:cNvSpPr>
            <p:nvPr/>
          </p:nvSpPr>
          <p:spPr bwMode="auto">
            <a:xfrm>
              <a:off x="2880" y="4416"/>
              <a:ext cx="540" cy="540"/>
            </a:xfrm>
            <a:prstGeom prst="flowChartMagneticTap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bg-BG" dirty="0"/>
                <a:t>1</a:t>
              </a:r>
            </a:p>
          </p:txBody>
        </p:sp>
        <p:sp>
          <p:nvSpPr>
            <p:cNvPr id="5134" name="AutoShape 14"/>
            <p:cNvSpPr>
              <a:spLocks noChangeArrowheads="1"/>
            </p:cNvSpPr>
            <p:nvPr/>
          </p:nvSpPr>
          <p:spPr bwMode="auto">
            <a:xfrm>
              <a:off x="3960" y="4416"/>
              <a:ext cx="540" cy="540"/>
            </a:xfrm>
            <a:prstGeom prst="flowChartMagneticTap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5135" name="AutoShape 15"/>
            <p:cNvSpPr>
              <a:spLocks noChangeArrowheads="1"/>
            </p:cNvSpPr>
            <p:nvPr/>
          </p:nvSpPr>
          <p:spPr bwMode="auto">
            <a:xfrm>
              <a:off x="5040" y="4416"/>
              <a:ext cx="540" cy="540"/>
            </a:xfrm>
            <a:prstGeom prst="flowChartMagneticTap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>
              <a:off x="3240" y="3336"/>
              <a:ext cx="2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 flipH="1">
              <a:off x="3780" y="2436"/>
              <a:ext cx="2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8" name="Line 18"/>
            <p:cNvSpPr>
              <a:spLocks noChangeShapeType="1"/>
            </p:cNvSpPr>
            <p:nvPr/>
          </p:nvSpPr>
          <p:spPr bwMode="auto">
            <a:xfrm>
              <a:off x="3780" y="2436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 flipH="1">
              <a:off x="4860" y="2796"/>
              <a:ext cx="2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0" name="Line 20"/>
            <p:cNvSpPr>
              <a:spLocks noChangeShapeType="1"/>
            </p:cNvSpPr>
            <p:nvPr/>
          </p:nvSpPr>
          <p:spPr bwMode="auto">
            <a:xfrm>
              <a:off x="4860" y="2796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1" name="Line 21"/>
            <p:cNvSpPr>
              <a:spLocks noChangeShapeType="1"/>
            </p:cNvSpPr>
            <p:nvPr/>
          </p:nvSpPr>
          <p:spPr bwMode="auto">
            <a:xfrm>
              <a:off x="3240" y="333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4320" y="333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3" name="Line 23"/>
            <p:cNvSpPr>
              <a:spLocks noChangeShapeType="1"/>
            </p:cNvSpPr>
            <p:nvPr/>
          </p:nvSpPr>
          <p:spPr bwMode="auto">
            <a:xfrm>
              <a:off x="5400" y="333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4" name="Line 24"/>
            <p:cNvSpPr>
              <a:spLocks noChangeShapeType="1"/>
            </p:cNvSpPr>
            <p:nvPr/>
          </p:nvSpPr>
          <p:spPr bwMode="auto">
            <a:xfrm>
              <a:off x="3240" y="3876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5" name="Line 25"/>
            <p:cNvSpPr>
              <a:spLocks noChangeShapeType="1"/>
            </p:cNvSpPr>
            <p:nvPr/>
          </p:nvSpPr>
          <p:spPr bwMode="auto">
            <a:xfrm>
              <a:off x="4320" y="3876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6" name="Line 26"/>
            <p:cNvSpPr>
              <a:spLocks noChangeShapeType="1"/>
            </p:cNvSpPr>
            <p:nvPr/>
          </p:nvSpPr>
          <p:spPr bwMode="auto">
            <a:xfrm>
              <a:off x="5400" y="3876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95338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Times New Roman" pitchFamily="18" charset="0"/>
              </a:rPr>
              <a:t>3.</a:t>
            </a:r>
            <a:r>
              <a:rPr lang="bg-BG" dirty="0" smtClean="0">
                <a:latin typeface="Times New Roman" pitchFamily="18" charset="0"/>
              </a:rPr>
              <a:t>Решение на проблема</a:t>
            </a:r>
            <a:r>
              <a:rPr lang="en-US" dirty="0" smtClean="0">
                <a:latin typeface="Times New Roman" pitchFamily="18" charset="0"/>
              </a:rPr>
              <a:t>  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Стигнаме до извода,че не достига достатъчно вода до ПА от ЧР.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проверка на СК в ЧР се оказа, че СК1 е с пропаднало сърце – върти се безконечно, а СК2 бе затворен.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Отворихме СК2 и ПА се натовариха и влязоха в устойчив режим.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 ПС ІІ-ри подем бяха пропаднали и двата СК на смукателните водопроводи и ПА работеха неустойчиво;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 ПС Ряхово бяха затворени всички СК на мустаците след профилактика и не достигаше дебит, за да захрани ПА.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39800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Често след профилактика или при отстраняване на авария част от СК се забравят затворени или притворени.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Особено опасно за работата на ПА е когато са затворени смукателните водопроводи или постъпващата вода във водоизточника.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В тези случай ПА работят с понижени параметри, неустойчиво и във водата има разтворен въздух.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66775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5400" dirty="0" smtClean="0">
                <a:latin typeface="Times New Roman" pitchFamily="18" charset="0"/>
              </a:rPr>
              <a:t>6.Препоръки</a:t>
            </a:r>
            <a:endParaRPr lang="en-US" sz="54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Отговорника на групата да провери състоянието на СК след манипулация.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Да се въведе обекта в нормална експлоатация след профилактиката.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Монтаж за защита от минимален товар.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Обучение на помпиерите при неустойчива работа и въздух във водата да уведомят незабавно Техник ЕМО.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70</TotalTime>
  <Words>312</Words>
  <Application>Microsoft Office PowerPoint</Application>
  <PresentationFormat>Презентация на цял екран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4" baseType="lpstr">
      <vt:lpstr>Times New Roman</vt:lpstr>
      <vt:lpstr>Arial</vt:lpstr>
      <vt:lpstr>Arial Black</vt:lpstr>
      <vt:lpstr>Wingdings</vt:lpstr>
      <vt:lpstr>Calibri</vt:lpstr>
      <vt:lpstr>Tahoma</vt:lpstr>
      <vt:lpstr>Glass Layers</vt:lpstr>
      <vt:lpstr>Проблеми със смукателите на ПС</vt:lpstr>
      <vt:lpstr>1.Описание на проблема.</vt:lpstr>
      <vt:lpstr>2.Анализ на съществуващото положение.</vt:lpstr>
      <vt:lpstr>3.Решение на проблема  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12</cp:revision>
  <dcterms:created xsi:type="dcterms:W3CDTF">2007-01-05T19:43:42Z</dcterms:created>
  <dcterms:modified xsi:type="dcterms:W3CDTF">2026-04-18T09:07:44Z</dcterms:modified>
</cp:coreProperties>
</file>