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728" autoAdjust="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>
                <a:gd name="T0" fmla="*/ 335 w 5550"/>
                <a:gd name="T1" fmla="*/ 0 h 3216"/>
                <a:gd name="T2" fmla="*/ 333 w 5550"/>
                <a:gd name="T3" fmla="*/ 1290 h 3216"/>
                <a:gd name="T4" fmla="*/ 0 w 5550"/>
                <a:gd name="T5" fmla="*/ 1290 h 3216"/>
                <a:gd name="T6" fmla="*/ 6 w 5550"/>
                <a:gd name="T7" fmla="*/ 3210 h 3216"/>
                <a:gd name="T8" fmla="*/ 5550 w 5550"/>
                <a:gd name="T9" fmla="*/ 3216 h 3216"/>
                <a:gd name="T10" fmla="*/ 5550 w 5550"/>
                <a:gd name="T11" fmla="*/ 0 h 3216"/>
                <a:gd name="T12" fmla="*/ 335 w 5550"/>
                <a:gd name="T13" fmla="*/ 0 h 3216"/>
                <a:gd name="T14" fmla="*/ 335 w 5550"/>
                <a:gd name="T15" fmla="*/ 0 h 32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920 h 2182"/>
                <a:gd name="T4" fmla="*/ 5232 w 4897"/>
                <a:gd name="T5" fmla="*/ 1920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</p:grpSp>
      <p:sp>
        <p:nvSpPr>
          <p:cNvPr id="29705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9706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9D4744-DDB0-4DEE-9733-42AF43A15A05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601454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2F9120-6A44-41BE-AB63-C0F36D0DD09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7443334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F78B3B-EFBA-45D7-ABC8-A545220397C5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906729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0A79F7-C205-4B8E-B1A0-24AAEBE477D5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891785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129F99-F02C-4E29-BF32-5D9FEFFF3A2C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792392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C7ED1C-84C9-442D-BE85-E5B69926E153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994099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95BD0B-8152-49A9-B843-A14BD847F476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168009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EE3997-56FD-476D-9DB7-E045A532945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422340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D54236-F6E0-4556-AE00-A635E2514E8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981513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63B0ED-5809-4742-8420-FC383D53B46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924953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1F9F45-7C4F-472F-943B-9C423415650E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790177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1032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411 h 2182"/>
                <a:gd name="T4" fmla="*/ 5232 w 4897"/>
                <a:gd name="T5" fmla="*/ 1411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>
                <a:gd name="T0" fmla="*/ 330 w 5550"/>
                <a:gd name="T1" fmla="*/ 1764 h 3168"/>
                <a:gd name="T2" fmla="*/ 0 w 5550"/>
                <a:gd name="T3" fmla="*/ 1764 h 3168"/>
                <a:gd name="T4" fmla="*/ 0 w 5550"/>
                <a:gd name="T5" fmla="*/ 3168 h 3168"/>
                <a:gd name="T6" fmla="*/ 5550 w 5550"/>
                <a:gd name="T7" fmla="*/ 3168 h 3168"/>
                <a:gd name="T8" fmla="*/ 5550 w 5550"/>
                <a:gd name="T9" fmla="*/ 0 h 3168"/>
                <a:gd name="T10" fmla="*/ 330 w 5550"/>
                <a:gd name="T11" fmla="*/ 0 h 3168"/>
                <a:gd name="T12" fmla="*/ 330 w 5550"/>
                <a:gd name="T13" fmla="*/ 1764 h 31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1388 h 2182"/>
                <a:gd name="T4" fmla="*/ 5232 w 4897"/>
                <a:gd name="T5" fmla="*/ 1388 h 2182"/>
                <a:gd name="T6" fmla="*/ 5232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bg-BG" dirty="0"/>
            </a:p>
          </p:txBody>
        </p:sp>
        <p:sp>
          <p:nvSpPr>
            <p:cNvPr id="28678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28679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28680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>
                <a:gd name="T0" fmla="*/ 0 w 29"/>
                <a:gd name="T1" fmla="*/ 1416 h 1416"/>
                <a:gd name="T2" fmla="*/ 29 w 29"/>
                <a:gd name="T3" fmla="*/ 1416 h 1416"/>
                <a:gd name="T4" fmla="*/ 28 w 29"/>
                <a:gd name="T5" fmla="*/ 24 h 1416"/>
                <a:gd name="T6" fmla="*/ 0 w 29"/>
                <a:gd name="T7" fmla="*/ 0 h 1416"/>
                <a:gd name="T8" fmla="*/ 0 w 29"/>
                <a:gd name="T9" fmla="*/ 1416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28681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  <p:sp>
          <p:nvSpPr>
            <p:cNvPr id="28682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bg-BG" dirty="0"/>
            </a:p>
          </p:txBody>
        </p:sp>
      </p:grpSp>
      <p:sp>
        <p:nvSpPr>
          <p:cNvPr id="2868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868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868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fld id="{BF47DBA3-4584-4FD1-BDA2-648D7528D8D9}" type="slidenum">
              <a:rPr lang="en-US" altLang="bg-BG"/>
              <a:pPr/>
              <a:t>‹#›</a:t>
            </a:fld>
            <a:endParaRPr lang="en-US" altLang="bg-BG" dirty="0"/>
          </a:p>
        </p:txBody>
      </p:sp>
      <p:sp>
        <p:nvSpPr>
          <p:cNvPr id="28686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8687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1905000"/>
            <a:ext cx="8675687" cy="1736725"/>
          </a:xfrm>
        </p:spPr>
        <p:txBody>
          <a:bodyPr/>
          <a:lstStyle/>
          <a:p>
            <a:pPr algn="ctr" eaLnBrk="1" hangingPunct="1">
              <a:defRPr/>
            </a:pPr>
            <a:r>
              <a:rPr lang="bg-BG" sz="4400" dirty="0" smtClean="0">
                <a:latin typeface="Times New Roman" pitchFamily="18" charset="0"/>
              </a:rPr>
              <a:t>Охрана на ПС от кражби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00113" y="260350"/>
            <a:ext cx="8385175" cy="1431925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1.Описание на проблема.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1557338"/>
            <a:ext cx="8007350" cy="4538662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След 1990 год. започнаха посегателства над водоснабдителните обекти с различна интензивност през различните периоди;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Тези взломни кражби водеха до прекъсване на водоподаването,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големи материални и морални загуби на фирмата;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Създаваше се атмосфера на отчаяние и безнадеждност.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Най-често се крадяха кабели,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проводници,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 dirty="0" smtClean="0">
                <a:latin typeface="Times New Roman" pitchFamily="18" charset="0"/>
              </a:rPr>
              <a:t>	</a:t>
            </a:r>
            <a:r>
              <a:rPr lang="bg-BG" sz="2800" dirty="0" smtClean="0">
                <a:latin typeface="Times New Roman" pitchFamily="18" charset="0"/>
              </a:rPr>
              <a:t>ел.апарати,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трафа,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горива и др.</a:t>
            </a:r>
          </a:p>
          <a:p>
            <a:pPr eaLnBrk="1" hangingPunct="1">
              <a:lnSpc>
                <a:spcPct val="90000"/>
              </a:lnSpc>
              <a:defRPr/>
            </a:pPr>
            <a:endParaRPr lang="bg-BG" sz="28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28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71550" y="52388"/>
            <a:ext cx="8385175" cy="1431925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2.Анализ на съществуващото положение.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2150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27088" y="1685925"/>
            <a:ext cx="8007350" cy="4191000"/>
          </a:xfrm>
        </p:spPr>
        <p:txBody>
          <a:bodyPr/>
          <a:lstStyle/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След всяка кражба се описваше какви са пораженията и след възстановяване на водоподаването се набелязваха мероприятия за защита на обектите;</a:t>
            </a:r>
          </a:p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Кражбите бяха неравномерно разпределени във времето и по обекти.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Наблюдаваше се интензивно посегателство над определени обекти,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за които се знаеше,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че са отдалечени и няма постоянно дежурен персонал;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27088" y="-26988"/>
            <a:ext cx="8385175" cy="647701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latin typeface="Times New Roman" pitchFamily="18" charset="0"/>
              </a:rPr>
              <a:t>3.</a:t>
            </a:r>
            <a:r>
              <a:rPr lang="bg-BG" sz="4000" dirty="0" smtClean="0">
                <a:latin typeface="Times New Roman" pitchFamily="18" charset="0"/>
              </a:rPr>
              <a:t>Решение на проблема</a:t>
            </a:r>
            <a:endParaRPr lang="en-US" sz="4000" dirty="0" smtClean="0">
              <a:latin typeface="Times New Roman" pitchFamily="18" charset="0"/>
            </a:endParaRPr>
          </a:p>
        </p:txBody>
      </p:sp>
      <p:sp>
        <p:nvSpPr>
          <p:cNvPr id="2355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27088" y="836613"/>
            <a:ext cx="8007350" cy="554513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Проблемът с кражбите няма скоро време да се реши в изцяло,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защото той е социален проблем,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но с технически и организационни мерки се стараем на намалим вредните му въздействия.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На рисковите обекти монтирахме сигнално-охранителни системи,които при посегателство да изпращат сигнал към определени телефони за реакция.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Особено ефективна се оказа системата с позвъняване на </a:t>
            </a:r>
            <a:r>
              <a:rPr lang="en-US" sz="2800" dirty="0" smtClean="0">
                <a:latin typeface="Times New Roman" pitchFamily="18" charset="0"/>
              </a:rPr>
              <a:t>GSM</a:t>
            </a:r>
            <a:r>
              <a:rPr lang="bg-BG" sz="2800" dirty="0" smtClean="0">
                <a:latin typeface="Times New Roman" pitchFamily="18" charset="0"/>
              </a:rPr>
              <a:t>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защото е надеждна и с ниски текущи разходи.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На обекта също се активира сирена,която в по-голямата част от случайте спира посегателствата.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28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bg-BG" sz="28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en-US" sz="28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39800" y="244475"/>
            <a:ext cx="8385175" cy="1431925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4.Други обекти с подобен проблем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457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На много обекти имаме подобен проблем.</a:t>
            </a:r>
          </a:p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На най-важните обекти сме осигурили 24 часово присъствие на човек,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а на по-голямата част от другите обекти сме изградили охранителни системи.</a:t>
            </a:r>
          </a:p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Разширението през настоящата година и в бъдеще ще продължава в тази област,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защото не може да разчитаме само на късмет.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bg-BG" sz="2800" dirty="0" smtClean="0">
              <a:latin typeface="Times New Roman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28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39800" y="244475"/>
            <a:ext cx="8385175" cy="1023938"/>
          </a:xfrm>
        </p:spPr>
        <p:txBody>
          <a:bodyPr/>
          <a:lstStyle/>
          <a:p>
            <a:pPr eaLnBrk="1" hangingPunct="1">
              <a:defRPr/>
            </a:pPr>
            <a:r>
              <a:rPr lang="bg-BG" sz="4800" dirty="0" smtClean="0">
                <a:latin typeface="Times New Roman" pitchFamily="18" charset="0"/>
              </a:rPr>
              <a:t>5.Изводи</a:t>
            </a:r>
            <a:endParaRPr lang="en-US" sz="4800" dirty="0" smtClean="0">
              <a:latin typeface="Times New Roman" pitchFamily="18" charset="0"/>
            </a:endParaRPr>
          </a:p>
        </p:txBody>
      </p:sp>
      <p:sp>
        <p:nvSpPr>
          <p:cNvPr id="2560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1557338"/>
            <a:ext cx="8007350" cy="5111750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Проблемът с кражбите е труден и </a:t>
            </a:r>
            <a:r>
              <a:rPr lang="bg-BG" dirty="0" smtClean="0">
                <a:latin typeface="Times New Roman" pitchFamily="18" charset="0"/>
              </a:rPr>
              <a:t>неприятен, защото </a:t>
            </a:r>
            <a:r>
              <a:rPr lang="bg-BG" dirty="0" smtClean="0">
                <a:latin typeface="Times New Roman" pitchFamily="18" charset="0"/>
              </a:rPr>
              <a:t>често има фалшиви сработвания от животни или отказ в техническите средства.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Това е свързано с посещение на обектите извън работно време и с повишен риск от среща с престъпници.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Трябва да се приеме като едно неизбежно зло и да се работи системно.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42988" y="244475"/>
            <a:ext cx="8385175" cy="1168400"/>
          </a:xfrm>
        </p:spPr>
        <p:txBody>
          <a:bodyPr/>
          <a:lstStyle/>
          <a:p>
            <a:pPr eaLnBrk="1" hangingPunct="1">
              <a:defRPr/>
            </a:pPr>
            <a:r>
              <a:rPr lang="bg-BG" sz="4800" dirty="0" smtClean="0">
                <a:latin typeface="Times New Roman" pitchFamily="18" charset="0"/>
              </a:rPr>
              <a:t>6.Препоръки</a:t>
            </a:r>
            <a:endParaRPr lang="en-US" sz="4800" dirty="0" smtClean="0">
              <a:latin typeface="Times New Roman" pitchFamily="18" charset="0"/>
            </a:endParaRPr>
          </a:p>
        </p:txBody>
      </p:sp>
      <p:sp>
        <p:nvSpPr>
          <p:cNvPr id="2662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00113" y="1341438"/>
            <a:ext cx="8007350" cy="4967287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Да се прави периодична профилактика на сигнално-охранителната техника – обемни датчици /херметизация/,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акумулаторни батерии,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укрепване на кабелните линии.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Да се гарантира,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че не може в охраняваните помещения да проникнат животни,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които да активират взлома.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Да се осигури посещение на обекта от човек минимум 1 път на два дни.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ass Layers">
  <a:themeElements>
    <a:clrScheme name="Glass Layers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Glass Layer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Glass Layers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Layers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271</TotalTime>
  <Words>370</Words>
  <Application>Microsoft Office PowerPoint</Application>
  <PresentationFormat>Презентация на цял екран (4:3)</PresentationFormat>
  <Paragraphs>28</Paragraphs>
  <Slides>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7</vt:i4>
      </vt:variant>
    </vt:vector>
  </HeadingPairs>
  <TitlesOfParts>
    <vt:vector size="13" baseType="lpstr">
      <vt:lpstr>Times New Roman</vt:lpstr>
      <vt:lpstr>Arial</vt:lpstr>
      <vt:lpstr>Arial Black</vt:lpstr>
      <vt:lpstr>Wingdings</vt:lpstr>
      <vt:lpstr>Calibri</vt:lpstr>
      <vt:lpstr>Glass Layers</vt:lpstr>
      <vt:lpstr>Охрана на ПС от кражби</vt:lpstr>
      <vt:lpstr>1.Описание на проблема.</vt:lpstr>
      <vt:lpstr>2.Анализ на съществуващото положение.</vt:lpstr>
      <vt:lpstr>3.Решение на проблема</vt:lpstr>
      <vt:lpstr>4.Други обекти с подобен проблем</vt:lpstr>
      <vt:lpstr>5.Изводи</vt:lpstr>
      <vt:lpstr>6.Препоръки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Смукатели на ПС Николово 2</dc:title>
  <dc:creator>pc</dc:creator>
  <cp:lastModifiedBy>Rumen Yordanov</cp:lastModifiedBy>
  <cp:revision>24</cp:revision>
  <dcterms:created xsi:type="dcterms:W3CDTF">2007-01-05T19:43:42Z</dcterms:created>
  <dcterms:modified xsi:type="dcterms:W3CDTF">2026-04-18T09:09:52Z</dcterms:modified>
</cp:coreProperties>
</file>