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58" r:id="rId4"/>
    <p:sldId id="260" r:id="rId5"/>
    <p:sldId id="264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970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FF7CE-2DFA-4871-AB43-DC918003315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518341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0DEE3-C491-4B54-992D-4AF4B0298A5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44666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C08CE-E6D2-4DE1-AF6C-B3C73470C79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8189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0027A6-3B03-45BB-B929-EE9B221AE28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7660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633EE1-2168-4C12-8038-F722A38B2E8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03331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4E4532-B290-4AC7-B7A8-F60B8B64D78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84140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45280-DF0E-4C35-8D80-BADCEEEB248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9849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269485-5E55-4292-827F-3C279DA2620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7248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713E97-97AF-4C05-B4D8-5A37DFA09F7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06144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FE3E66-3931-41EC-B9A0-F71C8AD0B8A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79125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77AAE-1658-4DDB-9307-6FE49B57CAB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7702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1EC6ECAC-09E6-404A-8FD5-A0CCC71D704D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2868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68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Хидравличен удар на ПС Просторно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11238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спиране на ПА 7МТ32х2 налягането в ПС спадаше под нула метра – вакум и в някой случай П засмукваха въздух през набивките;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следващ пуск П не може да се обезвъздуши и започва работа на “сух ход”.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47"/>
          <p:cNvGrpSpPr>
            <a:grpSpLocks/>
          </p:cNvGrpSpPr>
          <p:nvPr/>
        </p:nvGrpSpPr>
        <p:grpSpPr bwMode="auto">
          <a:xfrm>
            <a:off x="2252663" y="4149725"/>
            <a:ext cx="3543300" cy="2171700"/>
            <a:chOff x="3240" y="1080"/>
            <a:chExt cx="5580" cy="3420"/>
          </a:xfrm>
        </p:grpSpPr>
        <p:sp>
          <p:nvSpPr>
            <p:cNvPr id="5125" name="Line 48"/>
            <p:cNvSpPr>
              <a:spLocks noChangeShapeType="1"/>
            </p:cNvSpPr>
            <p:nvPr/>
          </p:nvSpPr>
          <p:spPr bwMode="auto">
            <a:xfrm>
              <a:off x="3240" y="3420"/>
              <a:ext cx="55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26" name="Line 49"/>
            <p:cNvSpPr>
              <a:spLocks noChangeShapeType="1"/>
            </p:cNvSpPr>
            <p:nvPr/>
          </p:nvSpPr>
          <p:spPr bwMode="auto">
            <a:xfrm flipV="1">
              <a:off x="3240" y="1080"/>
              <a:ext cx="0" cy="34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27" name="Line 50"/>
            <p:cNvSpPr>
              <a:spLocks noChangeShapeType="1"/>
            </p:cNvSpPr>
            <p:nvPr/>
          </p:nvSpPr>
          <p:spPr bwMode="auto">
            <a:xfrm>
              <a:off x="3240" y="1440"/>
              <a:ext cx="52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28" name="Line 51"/>
            <p:cNvSpPr>
              <a:spLocks noChangeShapeType="1"/>
            </p:cNvSpPr>
            <p:nvPr/>
          </p:nvSpPr>
          <p:spPr bwMode="auto">
            <a:xfrm>
              <a:off x="3240" y="1980"/>
              <a:ext cx="52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29" name="Line 52"/>
            <p:cNvSpPr>
              <a:spLocks noChangeShapeType="1"/>
            </p:cNvSpPr>
            <p:nvPr/>
          </p:nvSpPr>
          <p:spPr bwMode="auto">
            <a:xfrm>
              <a:off x="3240" y="2340"/>
              <a:ext cx="52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0" name="Line 53"/>
            <p:cNvSpPr>
              <a:spLocks noChangeShapeType="1"/>
            </p:cNvSpPr>
            <p:nvPr/>
          </p:nvSpPr>
          <p:spPr bwMode="auto">
            <a:xfrm>
              <a:off x="3240" y="1440"/>
              <a:ext cx="540" cy="23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1" name="Line 54"/>
            <p:cNvSpPr>
              <a:spLocks noChangeShapeType="1"/>
            </p:cNvSpPr>
            <p:nvPr/>
          </p:nvSpPr>
          <p:spPr bwMode="auto">
            <a:xfrm flipV="1">
              <a:off x="3780" y="1980"/>
              <a:ext cx="900" cy="1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2" name="Line 55"/>
            <p:cNvSpPr>
              <a:spLocks noChangeShapeType="1"/>
            </p:cNvSpPr>
            <p:nvPr/>
          </p:nvSpPr>
          <p:spPr bwMode="auto">
            <a:xfrm>
              <a:off x="4680" y="1980"/>
              <a:ext cx="36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3" name="Line 56"/>
            <p:cNvSpPr>
              <a:spLocks noChangeShapeType="1"/>
            </p:cNvSpPr>
            <p:nvPr/>
          </p:nvSpPr>
          <p:spPr bwMode="auto">
            <a:xfrm flipV="1">
              <a:off x="5040" y="2160"/>
              <a:ext cx="36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4" name="Line 57"/>
            <p:cNvSpPr>
              <a:spLocks noChangeShapeType="1"/>
            </p:cNvSpPr>
            <p:nvPr/>
          </p:nvSpPr>
          <p:spPr bwMode="auto">
            <a:xfrm>
              <a:off x="5400" y="2160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5" name="Line 58"/>
            <p:cNvSpPr>
              <a:spLocks noChangeShapeType="1"/>
            </p:cNvSpPr>
            <p:nvPr/>
          </p:nvSpPr>
          <p:spPr bwMode="auto">
            <a:xfrm flipV="1">
              <a:off x="5760" y="2160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6" name="Line 59"/>
            <p:cNvSpPr>
              <a:spLocks noChangeShapeType="1"/>
            </p:cNvSpPr>
            <p:nvPr/>
          </p:nvSpPr>
          <p:spPr bwMode="auto">
            <a:xfrm>
              <a:off x="6120" y="2160"/>
              <a:ext cx="3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7" name="Line 60"/>
            <p:cNvSpPr>
              <a:spLocks noChangeShapeType="1"/>
            </p:cNvSpPr>
            <p:nvPr/>
          </p:nvSpPr>
          <p:spPr bwMode="auto">
            <a:xfrm flipV="1">
              <a:off x="6480" y="2340"/>
              <a:ext cx="1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8" name="Line 61"/>
            <p:cNvSpPr>
              <a:spLocks noChangeShapeType="1"/>
            </p:cNvSpPr>
            <p:nvPr/>
          </p:nvSpPr>
          <p:spPr bwMode="auto">
            <a:xfrm>
              <a:off x="3960" y="3420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39" name="Line 62"/>
            <p:cNvSpPr>
              <a:spLocks noChangeShapeType="1"/>
            </p:cNvSpPr>
            <p:nvPr/>
          </p:nvSpPr>
          <p:spPr bwMode="auto">
            <a:xfrm flipH="1">
              <a:off x="3600" y="3960"/>
              <a:ext cx="36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5140" name="Line 63"/>
            <p:cNvSpPr>
              <a:spLocks noChangeShapeType="1"/>
            </p:cNvSpPr>
            <p:nvPr/>
          </p:nvSpPr>
          <p:spPr bwMode="auto">
            <a:xfrm>
              <a:off x="3600" y="3420"/>
              <a:ext cx="0" cy="54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bg-BG" dirty="0"/>
            </a:p>
          </p:txBody>
        </p:sp>
      </p:grpSp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550" y="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557338"/>
            <a:ext cx="8007350" cy="2319337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Замерихме хидравличния удар на обекта и установихме,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че при спиране на ПА налягането спада до – 1.2 м за 10 секунди.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Промяната на налягането е изобразено графически,както следва:</a:t>
            </a: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bg-BG" sz="2800" dirty="0" smtClean="0">
                <a:latin typeface="Times New Roman" pitchFamily="18" charset="0"/>
              </a:rPr>
              <a:t>     </a:t>
            </a:r>
            <a:r>
              <a:rPr lang="en-US" sz="2800" dirty="0" smtClean="0">
                <a:latin typeface="Times New Roman" pitchFamily="18" charset="0"/>
              </a:rPr>
              <a:t>P,m</a:t>
            </a:r>
          </a:p>
          <a:p>
            <a:pPr eaLnBrk="1" hangingPunct="1">
              <a:defRPr/>
            </a:pP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				</a:t>
            </a:r>
            <a:r>
              <a:rPr lang="bg-BG" sz="2800" dirty="0" smtClean="0">
                <a:latin typeface="Times New Roman" pitchFamily="18" charset="0"/>
              </a:rPr>
              <a:t>          </a:t>
            </a:r>
            <a:r>
              <a:rPr lang="en-US" sz="2800" dirty="0" smtClean="0">
                <a:latin typeface="Times New Roman" pitchFamily="18" charset="0"/>
              </a:rPr>
              <a:t>T,s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893763"/>
            <a:ext cx="800735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Проблемът с вакуума при ПА решихме с монтаж на </a:t>
            </a:r>
            <a:r>
              <a:rPr lang="bg-BG" sz="2800" dirty="0" smtClean="0">
                <a:latin typeface="Times New Roman" pitchFamily="18" charset="0"/>
              </a:rPr>
              <a:t>двойно действащ </a:t>
            </a:r>
            <a:r>
              <a:rPr lang="bg-BG" sz="2800" dirty="0" smtClean="0">
                <a:latin typeface="Times New Roman" pitchFamily="18" charset="0"/>
              </a:rPr>
              <a:t>въздушник Ф50 на </a:t>
            </a:r>
            <a:r>
              <a:rPr lang="bg-BG" sz="2800" dirty="0" smtClean="0">
                <a:latin typeface="Times New Roman" pitchFamily="18" charset="0"/>
              </a:rPr>
              <a:t>Хавле във водомерната шахта пред ПС.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При спиране на ПА и достигане на вакуум през въздушника навлиза въздух в напорния водопровод от атмосферата.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При следващата вълна – налягането в напора нараства и въздуха излиза обратно през въздушника.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 този начин се избягна засмукването на въздух през набивките на П.</a:t>
            </a: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404938" y="188913"/>
            <a:ext cx="8385176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  3”.Забележка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Проблемът със зареждането на П с вода остана за новия ПА1    4 л/с; 54м.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Една от причините бе заяждане на смукателния клапан в ЧР.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Втори проблем, който не е отстранен към настоящия момент е предполагаем обратен наклон в хоризонталната част на смукателя.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 ПС К157 имаше подобен проблем, който решихме чрез включване на хидрофорен балон с въздух към напора;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спиране на ПА в началния момент има рязко спадане в налягането.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Особено опасно е това ако налягането падне под атмосферното налягане – разкъсва се водния поток и П не е залята.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Това води в някой случай до засмукване на въздух от помпата и работа на “сух ход”.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260350"/>
            <a:ext cx="8385175" cy="1168400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6.Препоръки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1830388"/>
            <a:ext cx="800735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Да се провери дали при спиране на ПА на други обекти не се получава подобен ефект.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Един от начините да се намали ефекта на вакуума е чрез монтиране на </a:t>
            </a:r>
            <a:r>
              <a:rPr lang="bg-BG" sz="2800" dirty="0" smtClean="0">
                <a:latin typeface="Times New Roman" pitchFamily="18" charset="0"/>
              </a:rPr>
              <a:t>двойно действащ </a:t>
            </a:r>
            <a:r>
              <a:rPr lang="bg-BG" sz="2800" dirty="0" smtClean="0">
                <a:latin typeface="Times New Roman" pitchFamily="18" charset="0"/>
              </a:rPr>
              <a:t>въздушник на напорния водопровод.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Друг подход е да се намали при възможност дебита на ПА, с цел да се намали хидравличния удар.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Монтаж за защита от минимален товар в случай на засмукване на въздух от 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254</TotalTime>
  <Words>360</Words>
  <Application>Microsoft Office PowerPoint</Application>
  <PresentationFormat>Презентация на цял екран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4" baseType="lpstr">
      <vt:lpstr>Times New Roman</vt:lpstr>
      <vt:lpstr>Arial</vt:lpstr>
      <vt:lpstr>Arial Black</vt:lpstr>
      <vt:lpstr>Wingdings</vt:lpstr>
      <vt:lpstr>Calibri</vt:lpstr>
      <vt:lpstr>Glass Layers</vt:lpstr>
      <vt:lpstr>Хидравличен удар на ПС Просторно</vt:lpstr>
      <vt:lpstr>1.Описание на проблема.</vt:lpstr>
      <vt:lpstr>2.Анализ на съществуващото положение.</vt:lpstr>
      <vt:lpstr>3.Решение на проблема</vt:lpstr>
      <vt:lpstr>  3”.Забележка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19</cp:revision>
  <dcterms:created xsi:type="dcterms:W3CDTF">2007-01-05T19:43:42Z</dcterms:created>
  <dcterms:modified xsi:type="dcterms:W3CDTF">2026-04-18T09:14:02Z</dcterms:modified>
</cp:coreProperties>
</file>