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sldIdLst>
    <p:sldId id="256" r:id="rId2"/>
    <p:sldId id="257" r:id="rId3"/>
    <p:sldId id="258" r:id="rId4"/>
    <p:sldId id="264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11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728" autoAdjust="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15120938 h 1912"/>
              <a:gd name="T4" fmla="*/ 0 w 1588"/>
              <a:gd name="T5" fmla="*/ 15120938 h 1912"/>
              <a:gd name="T6" fmla="*/ 0 w 1588"/>
              <a:gd name="T7" fmla="*/ 151209375 h 1912"/>
              <a:gd name="T8" fmla="*/ 0 w 1588"/>
              <a:gd name="T9" fmla="*/ 2147483647 h 1912"/>
              <a:gd name="T10" fmla="*/ 0 w 1588"/>
              <a:gd name="T11" fmla="*/ 2147483647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bg-BG" dirty="0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5FF3CA2-C126-4AE5-AE0B-72E63F5C5FCF}" type="slidenum">
              <a:rPr lang="en-US" altLang="bg-BG"/>
              <a:pPr/>
              <a:t>‹#›</a:t>
            </a:fld>
            <a:endParaRPr lang="en-US" altLang="bg-BG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760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2DCCF6-6761-4F39-9678-2B2B3474880F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957181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5A298D-E2CF-4277-BB43-A330C8CF9340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528560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2670E8-E741-4C67-A216-DF8AAAF211AB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413395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E8C802-E98F-434A-A241-850DAE4F3B16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930703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238CE5-DFDC-4AA7-93B5-4001B87E15B3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785522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F6D211-A8C4-4B7E-B165-5FE929E905FD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951246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41F432-A25E-4A50-8F12-69AC664CA72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549200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871E13-B113-4941-92B3-8190AFC9856B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038827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549843-4FF4-422F-8E3C-E4E09393D268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191771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E1B5E0-DE44-445C-8A53-80F0C801912C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132500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fld id="{96FFBCD7-66E3-42A1-AEE8-F57A38E891D9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2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1989138"/>
            <a:ext cx="8713788" cy="2087562"/>
          </a:xfrm>
        </p:spPr>
        <p:txBody>
          <a:bodyPr/>
          <a:lstStyle/>
          <a:p>
            <a:pPr eaLnBrk="1" hangingPunct="1">
              <a:defRPr/>
            </a:pPr>
            <a:r>
              <a:rPr lang="bg-BG" sz="6600" b="1" dirty="0" smtClean="0">
                <a:latin typeface="Times New Roman" charset="0"/>
              </a:rPr>
              <a:t>Кавитация в помпите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38175" y="0"/>
            <a:ext cx="8686800" cy="908050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charset="0"/>
              </a:rPr>
              <a:t>1.Описание на проблема</a:t>
            </a:r>
            <a:r>
              <a:rPr lang="en-US" sz="3600" dirty="0" smtClean="0">
                <a:latin typeface="Times New Roman" charset="0"/>
              </a:rPr>
              <a:t> </a:t>
            </a:r>
            <a:r>
              <a:rPr lang="bg-BG" sz="3600" dirty="0" smtClean="0">
                <a:latin typeface="Times New Roman" charset="0"/>
              </a:rPr>
              <a:t>на ПС Пепелина.</a:t>
            </a:r>
            <a:endParaRPr lang="en-US" sz="3600" dirty="0" smtClean="0">
              <a:latin typeface="Times New Roman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111750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charset="0"/>
              </a:rPr>
              <a:t>ПА 28МТР45х5 често аварираха поради – износени салникови втулки,</a:t>
            </a:r>
            <a:r>
              <a:rPr lang="en-US" dirty="0" smtClean="0">
                <a:latin typeface="Times New Roman" charset="0"/>
              </a:rPr>
              <a:t> </a:t>
            </a:r>
            <a:r>
              <a:rPr lang="bg-BG" dirty="0" smtClean="0">
                <a:latin typeface="Times New Roman" charset="0"/>
              </a:rPr>
              <a:t>бързо износване на набивки,</a:t>
            </a:r>
            <a:r>
              <a:rPr lang="en-US" dirty="0" smtClean="0">
                <a:latin typeface="Times New Roman" charset="0"/>
              </a:rPr>
              <a:t> </a:t>
            </a:r>
            <a:r>
              <a:rPr lang="bg-BG" dirty="0" smtClean="0">
                <a:latin typeface="Times New Roman" charset="0"/>
              </a:rPr>
              <a:t>повреда в лагерите,</a:t>
            </a:r>
            <a:r>
              <a:rPr lang="en-US" dirty="0" smtClean="0">
                <a:latin typeface="Times New Roman" charset="0"/>
              </a:rPr>
              <a:t> </a:t>
            </a:r>
            <a:r>
              <a:rPr lang="bg-BG" dirty="0" smtClean="0">
                <a:latin typeface="Times New Roman" charset="0"/>
              </a:rPr>
              <a:t>износване на работните колела и направляващите апарати;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charset="0"/>
              </a:rPr>
              <a:t>Ремонтите отнемаха много време и средства;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charset="0"/>
              </a:rPr>
              <a:t>ПА работеха с понижени параметри и ниска надеждност;</a:t>
            </a:r>
          </a:p>
          <a:p>
            <a:pPr eaLnBrk="1" hangingPunct="1">
              <a:buFontTx/>
              <a:buNone/>
              <a:defRPr/>
            </a:pPr>
            <a:endParaRPr lang="en-US" dirty="0" smtClean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0"/>
            <a:ext cx="8385175" cy="936625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charset="0"/>
              </a:rPr>
              <a:t>2.Анализ на съществуващото положение.</a:t>
            </a:r>
            <a:endParaRPr lang="en-US" sz="3600" dirty="0" smtClean="0">
              <a:latin typeface="Times New Roman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196975"/>
            <a:ext cx="8007350" cy="5327650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charset="0"/>
              </a:rPr>
              <a:t>ПА на ПС  Пепелина смучат от кладенец,в</a:t>
            </a:r>
            <a:r>
              <a:rPr lang="bg-BG" dirty="0" smtClean="0">
                <a:latin typeface="Times New Roman" charset="0"/>
              </a:rPr>
              <a:t> който се вливат водите от ПС Топлица и ПС Широково.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charset="0"/>
              </a:rPr>
              <a:t>При работа на ПА особено след пуск се чуваше ясно изразен кавитационен шум.При притваряне от рамото на ОК и ограничаване на дебита – шумът изчезваше.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charset="0"/>
              </a:rPr>
              <a:t>Стигнахме до извода,</a:t>
            </a:r>
            <a:r>
              <a:rPr lang="en-US" dirty="0" smtClean="0">
                <a:latin typeface="Times New Roman" charset="0"/>
              </a:rPr>
              <a:t> </a:t>
            </a:r>
            <a:r>
              <a:rPr lang="bg-BG" dirty="0" smtClean="0">
                <a:latin typeface="Times New Roman" charset="0"/>
              </a:rPr>
              <a:t>че П при по-голям дебит кавитират,</a:t>
            </a:r>
            <a:r>
              <a:rPr lang="en-US" dirty="0" smtClean="0">
                <a:latin typeface="Times New Roman" charset="0"/>
              </a:rPr>
              <a:t> </a:t>
            </a:r>
            <a:r>
              <a:rPr lang="bg-BG" dirty="0" smtClean="0">
                <a:latin typeface="Times New Roman" charset="0"/>
              </a:rPr>
              <a:t>тоест </a:t>
            </a:r>
            <a:r>
              <a:rPr lang="en-US" dirty="0" smtClean="0">
                <a:latin typeface="Times New Roman" charset="0"/>
              </a:rPr>
              <a:t>NPSHr &lt; NPSRa</a:t>
            </a:r>
            <a:r>
              <a:rPr lang="bg-BG" dirty="0" smtClean="0">
                <a:latin typeface="Times New Roman" charset="0"/>
              </a:rPr>
              <a:t>.</a:t>
            </a:r>
          </a:p>
          <a:p>
            <a:pPr eaLnBrk="1" hangingPunct="1">
              <a:buFontTx/>
              <a:buNone/>
              <a:defRPr/>
            </a:pPr>
            <a:endParaRPr lang="bg-BG" dirty="0" smtClean="0">
              <a:latin typeface="Times New Roman" charset="0"/>
            </a:endParaRPr>
          </a:p>
          <a:p>
            <a:pPr eaLnBrk="1" hangingPunct="1">
              <a:buFontTx/>
              <a:buNone/>
              <a:defRPr/>
            </a:pPr>
            <a:endParaRPr lang="bg-BG" dirty="0" smtClean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g-BG" sz="4000" dirty="0" smtClean="0"/>
              <a:t>Технологична схема ВГ Пепелина</a:t>
            </a:r>
            <a:endParaRPr lang="en-US" sz="4000" dirty="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967288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endParaRPr lang="bg-BG" dirty="0" smtClean="0"/>
          </a:p>
        </p:txBody>
      </p:sp>
      <p:grpSp>
        <p:nvGrpSpPr>
          <p:cNvPr id="6148" name="Group 4"/>
          <p:cNvGrpSpPr>
            <a:grpSpLocks/>
          </p:cNvGrpSpPr>
          <p:nvPr/>
        </p:nvGrpSpPr>
        <p:grpSpPr bwMode="auto">
          <a:xfrm>
            <a:off x="1403350" y="2420938"/>
            <a:ext cx="4248150" cy="3168650"/>
            <a:chOff x="2160" y="2160"/>
            <a:chExt cx="6592" cy="5040"/>
          </a:xfrm>
        </p:grpSpPr>
        <p:sp>
          <p:nvSpPr>
            <p:cNvPr id="6149" name="AutoShape 5"/>
            <p:cNvSpPr>
              <a:spLocks noChangeArrowheads="1"/>
            </p:cNvSpPr>
            <p:nvPr/>
          </p:nvSpPr>
          <p:spPr bwMode="auto">
            <a:xfrm>
              <a:off x="3060" y="4320"/>
              <a:ext cx="1000" cy="900"/>
            </a:xfrm>
            <a:prstGeom prst="flowChartMagneticTap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bg-BG" altLang="bg-BG" sz="800" dirty="0">
                  <a:solidFill>
                    <a:srgbClr val="111111"/>
                  </a:solidFill>
                </a:rPr>
                <a:t>Пепелина</a:t>
              </a:r>
              <a:endParaRPr lang="en-US" altLang="bg-BG" dirty="0">
                <a:solidFill>
                  <a:srgbClr val="111111"/>
                </a:solidFill>
              </a:endParaRPr>
            </a:p>
          </p:txBody>
        </p:sp>
        <p:sp>
          <p:nvSpPr>
            <p:cNvPr id="6150" name="Rectangle 6"/>
            <p:cNvSpPr>
              <a:spLocks noChangeArrowheads="1"/>
            </p:cNvSpPr>
            <p:nvPr/>
          </p:nvSpPr>
          <p:spPr bwMode="auto">
            <a:xfrm>
              <a:off x="6660" y="2160"/>
              <a:ext cx="90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bg-BG" altLang="bg-BG" sz="800" dirty="0">
                  <a:solidFill>
                    <a:srgbClr val="111111"/>
                  </a:solidFill>
                </a:rPr>
                <a:t>Две могили</a:t>
              </a:r>
              <a:endParaRPr lang="en-US" altLang="bg-BG" dirty="0">
                <a:solidFill>
                  <a:srgbClr val="111111"/>
                </a:solidFill>
              </a:endParaRPr>
            </a:p>
          </p:txBody>
        </p:sp>
        <p:sp>
          <p:nvSpPr>
            <p:cNvPr id="6151" name="Rectangle 7"/>
            <p:cNvSpPr>
              <a:spLocks noChangeArrowheads="1"/>
            </p:cNvSpPr>
            <p:nvPr/>
          </p:nvSpPr>
          <p:spPr bwMode="auto">
            <a:xfrm>
              <a:off x="7560" y="3600"/>
              <a:ext cx="108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bg-BG" altLang="bg-BG" sz="800" dirty="0">
                  <a:solidFill>
                    <a:srgbClr val="111111"/>
                  </a:solidFill>
                </a:rPr>
                <a:t>Табачка</a:t>
              </a:r>
              <a:endParaRPr lang="en-US" altLang="bg-BG" dirty="0">
                <a:solidFill>
                  <a:srgbClr val="111111"/>
                </a:solidFill>
              </a:endParaRPr>
            </a:p>
          </p:txBody>
        </p:sp>
        <p:sp>
          <p:nvSpPr>
            <p:cNvPr id="6152" name="Line 8"/>
            <p:cNvSpPr>
              <a:spLocks noChangeShapeType="1"/>
            </p:cNvSpPr>
            <p:nvPr/>
          </p:nvSpPr>
          <p:spPr bwMode="auto">
            <a:xfrm flipV="1">
              <a:off x="4060" y="2340"/>
              <a:ext cx="2600" cy="288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153" name="Line 9"/>
            <p:cNvSpPr>
              <a:spLocks noChangeShapeType="1"/>
            </p:cNvSpPr>
            <p:nvPr/>
          </p:nvSpPr>
          <p:spPr bwMode="auto">
            <a:xfrm>
              <a:off x="5760" y="3240"/>
              <a:ext cx="1800" cy="54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154" name="Rectangle 10"/>
            <p:cNvSpPr>
              <a:spLocks noChangeArrowheads="1"/>
            </p:cNvSpPr>
            <p:nvPr/>
          </p:nvSpPr>
          <p:spPr bwMode="auto">
            <a:xfrm>
              <a:off x="2160" y="5581"/>
              <a:ext cx="720" cy="107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bg-BG" altLang="bg-BG" dirty="0"/>
            </a:p>
          </p:txBody>
        </p:sp>
        <p:sp>
          <p:nvSpPr>
            <p:cNvPr id="6155" name="Line 11"/>
            <p:cNvSpPr>
              <a:spLocks noChangeShapeType="1"/>
            </p:cNvSpPr>
            <p:nvPr/>
          </p:nvSpPr>
          <p:spPr bwMode="auto">
            <a:xfrm flipH="1">
              <a:off x="2520" y="4860"/>
              <a:ext cx="540" cy="0"/>
            </a:xfrm>
            <a:prstGeom prst="line">
              <a:avLst/>
            </a:prstGeom>
            <a:noFill/>
            <a:ln w="38100" cmpd="dbl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156" name="Line 12"/>
            <p:cNvSpPr>
              <a:spLocks noChangeShapeType="1"/>
            </p:cNvSpPr>
            <p:nvPr/>
          </p:nvSpPr>
          <p:spPr bwMode="auto">
            <a:xfrm>
              <a:off x="2520" y="4860"/>
              <a:ext cx="0" cy="1620"/>
            </a:xfrm>
            <a:prstGeom prst="line">
              <a:avLst/>
            </a:prstGeom>
            <a:noFill/>
            <a:ln w="38100" cmpd="dbl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157" name="Line 13"/>
            <p:cNvSpPr>
              <a:spLocks noChangeShapeType="1"/>
            </p:cNvSpPr>
            <p:nvPr/>
          </p:nvSpPr>
          <p:spPr bwMode="auto">
            <a:xfrm flipV="1">
              <a:off x="2520" y="6300"/>
              <a:ext cx="0" cy="18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158" name="AutoShape 14"/>
            <p:cNvSpPr>
              <a:spLocks noChangeArrowheads="1"/>
            </p:cNvSpPr>
            <p:nvPr/>
          </p:nvSpPr>
          <p:spPr bwMode="auto">
            <a:xfrm>
              <a:off x="7380" y="6121"/>
              <a:ext cx="1372" cy="1079"/>
            </a:xfrm>
            <a:prstGeom prst="flowChartMagneticTap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bg-BG" altLang="bg-BG" sz="800" dirty="0">
                  <a:solidFill>
                    <a:srgbClr val="111111"/>
                  </a:solidFill>
                </a:rPr>
                <a:t>Топлица</a:t>
              </a:r>
              <a:endParaRPr lang="en-US" altLang="bg-BG" sz="800" dirty="0">
                <a:solidFill>
                  <a:srgbClr val="111111"/>
                </a:solidFill>
              </a:endParaRPr>
            </a:p>
            <a:p>
              <a:r>
                <a:rPr lang="bg-BG" altLang="bg-BG" sz="800" dirty="0">
                  <a:solidFill>
                    <a:srgbClr val="111111"/>
                  </a:solidFill>
                  <a:latin typeface="Times New Roman" panose="02020603050405020304" pitchFamily="18" charset="0"/>
                </a:rPr>
                <a:t>Широк.</a:t>
              </a:r>
              <a:endParaRPr lang="en-US" altLang="bg-BG" sz="800" dirty="0">
                <a:solidFill>
                  <a:srgbClr val="11111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159" name="Line 15"/>
            <p:cNvSpPr>
              <a:spLocks noChangeShapeType="1"/>
            </p:cNvSpPr>
            <p:nvPr/>
          </p:nvSpPr>
          <p:spPr bwMode="auto">
            <a:xfrm flipH="1" flipV="1">
              <a:off x="2880" y="5760"/>
              <a:ext cx="450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160" name="Line 16"/>
            <p:cNvSpPr>
              <a:spLocks noChangeShapeType="1"/>
            </p:cNvSpPr>
            <p:nvPr/>
          </p:nvSpPr>
          <p:spPr bwMode="auto">
            <a:xfrm>
              <a:off x="7020" y="2700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161" name="Line 17"/>
            <p:cNvSpPr>
              <a:spLocks noChangeShapeType="1"/>
            </p:cNvSpPr>
            <p:nvPr/>
          </p:nvSpPr>
          <p:spPr bwMode="auto">
            <a:xfrm flipH="1">
              <a:off x="6120" y="2880"/>
              <a:ext cx="9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-26988"/>
            <a:ext cx="8385175" cy="647701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latin typeface="Times New Roman" charset="0"/>
              </a:rPr>
              <a:t>3.</a:t>
            </a:r>
            <a:r>
              <a:rPr lang="bg-BG" sz="4000" dirty="0" smtClean="0">
                <a:latin typeface="Times New Roman" charset="0"/>
              </a:rPr>
              <a:t>Решение на проблема</a:t>
            </a:r>
            <a:endParaRPr lang="en-US" sz="4000" dirty="0" smtClean="0">
              <a:latin typeface="Times New Roman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893763"/>
            <a:ext cx="8007350" cy="5199062"/>
          </a:xfrm>
        </p:spPr>
        <p:txBody>
          <a:bodyPr/>
          <a:lstStyle/>
          <a:p>
            <a:pPr marL="381000" indent="-381000" eaLnBrk="1" hangingPunct="1">
              <a:lnSpc>
                <a:spcPct val="80000"/>
              </a:lnSpc>
              <a:defRPr/>
            </a:pPr>
            <a:r>
              <a:rPr lang="bg-BG" sz="2400" dirty="0" smtClean="0">
                <a:latin typeface="Times New Roman" charset="0"/>
              </a:rPr>
              <a:t>За да подобрим условията на работа на смукателите предприехме следните мерки: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charset="0"/>
              </a:rPr>
              <a:t>Почистване на водоизточника с цел увеличение на дебита и по-малко понижение на динамичното ниво.  По-добре е залят смукателния кош.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charset="0"/>
              </a:rPr>
              <a:t>Преработка на вливната</a:t>
            </a:r>
            <a:r>
              <a:rPr lang="bg-BG" sz="2400" dirty="0" smtClean="0">
                <a:latin typeface="Times New Roman" charset="0"/>
              </a:rPr>
              <a:t> система от Топлица,</a:t>
            </a:r>
            <a:r>
              <a:rPr lang="en-US" sz="2400" dirty="0" smtClean="0">
                <a:latin typeface="Times New Roman" charset="0"/>
              </a:rPr>
              <a:t> </a:t>
            </a:r>
            <a:r>
              <a:rPr lang="bg-BG" sz="2400" dirty="0" smtClean="0">
                <a:latin typeface="Times New Roman" charset="0"/>
              </a:rPr>
              <a:t>за да не се образуват въздушни мехури в близост до смукателния клапън,</a:t>
            </a:r>
            <a:r>
              <a:rPr lang="en-US" sz="2400" dirty="0" smtClean="0">
                <a:latin typeface="Times New Roman" charset="0"/>
              </a:rPr>
              <a:t> </a:t>
            </a:r>
            <a:r>
              <a:rPr lang="bg-BG" sz="2400" dirty="0" smtClean="0">
                <a:latin typeface="Times New Roman" charset="0"/>
              </a:rPr>
              <a:t>които по-късно да попаднат в помпата.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charset="0"/>
              </a:rPr>
              <a:t>Подмени се 1 бр. смукател от ф150 на ф200,</a:t>
            </a:r>
            <a:r>
              <a:rPr lang="en-US" sz="2400" dirty="0" smtClean="0">
                <a:latin typeface="Times New Roman" charset="0"/>
              </a:rPr>
              <a:t> </a:t>
            </a:r>
            <a:r>
              <a:rPr lang="bg-BG" sz="2400" dirty="0" smtClean="0">
                <a:latin typeface="Times New Roman" charset="0"/>
              </a:rPr>
              <a:t>за да се снижат загубите от триене в смукателя.</a:t>
            </a:r>
          </a:p>
          <a:p>
            <a:pPr marL="381000" indent="-381000" eaLnBrk="1" hangingPunct="1">
              <a:lnSpc>
                <a:spcPct val="80000"/>
              </a:lnSpc>
              <a:defRPr/>
            </a:pPr>
            <a:r>
              <a:rPr lang="bg-BG" sz="2400" dirty="0" smtClean="0">
                <a:latin typeface="Times New Roman" charset="0"/>
              </a:rPr>
              <a:t>За да подобрим условията,</a:t>
            </a:r>
            <a:r>
              <a:rPr lang="en-US" sz="2400" dirty="0" smtClean="0">
                <a:latin typeface="Times New Roman" charset="0"/>
              </a:rPr>
              <a:t> </a:t>
            </a:r>
            <a:r>
              <a:rPr lang="bg-BG" sz="2400" dirty="0" smtClean="0">
                <a:latin typeface="Times New Roman" charset="0"/>
              </a:rPr>
              <a:t>при които работи ПА променихме технологията на управление на ПС.Обърнахме НР Две могили в контра,</a:t>
            </a:r>
            <a:r>
              <a:rPr lang="en-US" sz="2400" dirty="0" smtClean="0">
                <a:latin typeface="Times New Roman" charset="0"/>
              </a:rPr>
              <a:t> </a:t>
            </a:r>
            <a:r>
              <a:rPr lang="bg-BG" sz="2400" dirty="0" smtClean="0">
                <a:latin typeface="Times New Roman" charset="0"/>
              </a:rPr>
              <a:t>с което гарантирахме,</a:t>
            </a:r>
            <a:r>
              <a:rPr lang="en-US" sz="2400" dirty="0" smtClean="0">
                <a:latin typeface="Times New Roman" charset="0"/>
              </a:rPr>
              <a:t> </a:t>
            </a:r>
            <a:r>
              <a:rPr lang="bg-BG" sz="2400" dirty="0" smtClean="0">
                <a:latin typeface="Times New Roman" charset="0"/>
              </a:rPr>
              <a:t>че ПА ще тръгват винаги при пълен напорен водопровод – по-високо налягане от 17 атм.      и няма да работи при ниско налягане и голям дебит.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  <a:defRPr/>
            </a:pPr>
            <a:endParaRPr lang="bg-BG" sz="2400" dirty="0" smtClean="0">
              <a:latin typeface="Times New Roman" charset="0"/>
            </a:endParaRPr>
          </a:p>
          <a:p>
            <a:pPr marL="381000" indent="-381000" eaLnBrk="1" hangingPunct="1">
              <a:lnSpc>
                <a:spcPct val="80000"/>
              </a:lnSpc>
              <a:buFontTx/>
              <a:buNone/>
              <a:defRPr/>
            </a:pPr>
            <a:endParaRPr lang="en-US" sz="2400" dirty="0" smtClean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333375"/>
            <a:ext cx="8229600" cy="1384300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charset="0"/>
              </a:rPr>
              <a:t>4.Други обекти с подобен проблем</a:t>
            </a:r>
            <a:endParaRPr lang="en-US" sz="3600" dirty="0" smtClean="0">
              <a:latin typeface="Times New Roman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28775"/>
            <a:ext cx="8007350" cy="4191000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charset="0"/>
              </a:rPr>
              <a:t>На много обекти при отваряне на помпите в РМР сме виждали изядени работни колела от кавитация;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charset="0"/>
              </a:rPr>
              <a:t>Част от тези обекти са: ПС І-ви подем,</a:t>
            </a:r>
            <a:r>
              <a:rPr lang="en-US" dirty="0" smtClean="0">
                <a:latin typeface="Times New Roman" charset="0"/>
              </a:rPr>
              <a:t> </a:t>
            </a:r>
            <a:r>
              <a:rPr lang="bg-BG" dirty="0" smtClean="0">
                <a:latin typeface="Times New Roman" charset="0"/>
              </a:rPr>
              <a:t>     ІІ-ри подем,</a:t>
            </a:r>
            <a:r>
              <a:rPr lang="en-US" dirty="0" smtClean="0">
                <a:latin typeface="Times New Roman" charset="0"/>
              </a:rPr>
              <a:t> </a:t>
            </a:r>
            <a:r>
              <a:rPr lang="bg-BG" dirty="0" smtClean="0">
                <a:latin typeface="Times New Roman" charset="0"/>
              </a:rPr>
              <a:t>Цветница,</a:t>
            </a:r>
            <a:r>
              <a:rPr lang="en-US" dirty="0" smtClean="0">
                <a:latin typeface="Times New Roman" charset="0"/>
              </a:rPr>
              <a:t> </a:t>
            </a:r>
            <a:r>
              <a:rPr lang="bg-BG" dirty="0" smtClean="0">
                <a:latin typeface="Times New Roman" charset="0"/>
              </a:rPr>
              <a:t>Батин и др.;</a:t>
            </a:r>
          </a:p>
          <a:p>
            <a:pPr eaLnBrk="1" hangingPunct="1">
              <a:buFontTx/>
              <a:buNone/>
              <a:defRPr/>
            </a:pPr>
            <a:endParaRPr lang="bg-BG" dirty="0" smtClean="0">
              <a:latin typeface="Times New Roman" charset="0"/>
            </a:endParaRPr>
          </a:p>
          <a:p>
            <a:pPr eaLnBrk="1" hangingPunct="1">
              <a:buFontTx/>
              <a:buNone/>
              <a:defRPr/>
            </a:pPr>
            <a:endParaRPr lang="en-US" dirty="0" smtClean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0"/>
            <a:ext cx="8385175" cy="881063"/>
          </a:xfrm>
        </p:spPr>
        <p:txBody>
          <a:bodyPr/>
          <a:lstStyle/>
          <a:p>
            <a:pPr eaLnBrk="1" hangingPunct="1">
              <a:defRPr/>
            </a:pPr>
            <a:r>
              <a:rPr lang="bg-BG" sz="4800" dirty="0" smtClean="0">
                <a:latin typeface="Times New Roman" charset="0"/>
              </a:rPr>
              <a:t>5.Изводи</a:t>
            </a:r>
            <a:endParaRPr lang="en-US" sz="4800" dirty="0" smtClean="0">
              <a:latin typeface="Times New Roman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268413"/>
            <a:ext cx="8007350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charset="0"/>
              </a:rPr>
              <a:t>Кавитацията е опасно явление,</a:t>
            </a:r>
            <a:r>
              <a:rPr lang="en-US" dirty="0" smtClean="0">
                <a:latin typeface="Times New Roman" charset="0"/>
              </a:rPr>
              <a:t> </a:t>
            </a:r>
            <a:r>
              <a:rPr lang="bg-BG" dirty="0" smtClean="0">
                <a:latin typeface="Times New Roman" charset="0"/>
              </a:rPr>
              <a:t>което снижава живота на помпата и намалява ефективността на работа;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charset="0"/>
              </a:rPr>
              <a:t>Най-често се наблюдава при големи П,</a:t>
            </a:r>
            <a:r>
              <a:rPr lang="en-US" dirty="0" smtClean="0">
                <a:latin typeface="Times New Roman" charset="0"/>
              </a:rPr>
              <a:t> </a:t>
            </a:r>
            <a:r>
              <a:rPr lang="bg-BG" dirty="0" smtClean="0">
                <a:latin typeface="Times New Roman" charset="0"/>
              </a:rPr>
              <a:t>които работят с по-голям дебит от номиналния,</a:t>
            </a:r>
            <a:r>
              <a:rPr lang="en-US" dirty="0" smtClean="0">
                <a:latin typeface="Times New Roman" charset="0"/>
              </a:rPr>
              <a:t> </a:t>
            </a:r>
            <a:r>
              <a:rPr lang="bg-BG" dirty="0" smtClean="0">
                <a:latin typeface="Times New Roman" charset="0"/>
              </a:rPr>
              <a:t>защото са преоразмерени по напор;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charset="0"/>
              </a:rPr>
              <a:t>При проблеми в смукателя също има условия за кавитация – не достига достатъчно вода до П и се образуват мехури с пара.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333375"/>
            <a:ext cx="8229600" cy="647700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charset="0"/>
              </a:rPr>
              <a:t>6.Препоръки</a:t>
            </a:r>
            <a:endParaRPr lang="en-US" dirty="0" smtClean="0">
              <a:latin typeface="Times New Roman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052513"/>
            <a:ext cx="8007350" cy="5472112"/>
          </a:xfrm>
        </p:spPr>
        <p:txBody>
          <a:bodyPr/>
          <a:lstStyle/>
          <a:p>
            <a:pPr eaLnBrk="1" hangingPunct="1">
              <a:defRPr/>
            </a:pPr>
            <a:r>
              <a:rPr lang="bg-BG" sz="2800" dirty="0" smtClean="0">
                <a:latin typeface="Times New Roman" charset="0"/>
              </a:rPr>
              <a:t>Да се запознаят Техник ЕМО,Механиците и помпиерите с признаците на кавитацията – характерен шум като от преминаващи камъчета</a:t>
            </a:r>
            <a:r>
              <a:rPr lang="en-US" sz="2800" dirty="0" smtClean="0">
                <a:latin typeface="Times New Roman" charset="0"/>
              </a:rPr>
              <a:t> </a:t>
            </a:r>
            <a:r>
              <a:rPr lang="bg-BG" sz="2800" dirty="0" smtClean="0">
                <a:latin typeface="Times New Roman" charset="0"/>
              </a:rPr>
              <a:t>и чести откази на ПА – лагери,набивки и др;</a:t>
            </a:r>
          </a:p>
          <a:p>
            <a:pPr eaLnBrk="1" hangingPunct="1">
              <a:defRPr/>
            </a:pPr>
            <a:r>
              <a:rPr lang="bg-BG" sz="2800" dirty="0" smtClean="0">
                <a:latin typeface="Times New Roman" charset="0"/>
              </a:rPr>
              <a:t>При ремонт на П с износване от кавитация шлосерите в РМР да уведомяват </a:t>
            </a:r>
            <a:r>
              <a:rPr lang="bg-BG" sz="2800" dirty="0" smtClean="0">
                <a:latin typeface="Times New Roman" charset="0"/>
              </a:rPr>
              <a:t>ЕМО,за да се предприемат мерки за подобряване условията на работа на ПА.</a:t>
            </a:r>
            <a:endParaRPr lang="en-US" sz="2800" dirty="0" smtClean="0">
              <a:latin typeface="Times New Roman" charset="0"/>
            </a:endParaRPr>
          </a:p>
          <a:p>
            <a:pPr eaLnBrk="1" hangingPunct="1">
              <a:defRPr/>
            </a:pPr>
            <a:r>
              <a:rPr lang="bg-BG" sz="2800" dirty="0" smtClean="0">
                <a:latin typeface="Times New Roman" charset="0"/>
              </a:rPr>
              <a:t>Да се използват типове ПА устойчиви на кавитация.</a:t>
            </a:r>
          </a:p>
          <a:p>
            <a:pPr eaLnBrk="1" hangingPunct="1">
              <a:defRPr/>
            </a:pPr>
            <a:r>
              <a:rPr lang="bg-BG" sz="2800" dirty="0" smtClean="0">
                <a:latin typeface="Times New Roman" charset="0"/>
              </a:rPr>
              <a:t>Да се обмазват работните колела с цел удължаване на животът 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425</TotalTime>
  <Words>444</Words>
  <Application>Microsoft Office PowerPoint</Application>
  <PresentationFormat>Презентация на цял екран (4:3)</PresentationFormat>
  <Paragraphs>33</Paragraphs>
  <Slides>8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8</vt:i4>
      </vt:variant>
    </vt:vector>
  </HeadingPairs>
  <TitlesOfParts>
    <vt:vector size="14" baseType="lpstr">
      <vt:lpstr>Tahoma</vt:lpstr>
      <vt:lpstr>Arial</vt:lpstr>
      <vt:lpstr>Wingdings</vt:lpstr>
      <vt:lpstr>Calibri</vt:lpstr>
      <vt:lpstr>Times New Roman</vt:lpstr>
      <vt:lpstr>Ocean</vt:lpstr>
      <vt:lpstr>Кавитация в помпите</vt:lpstr>
      <vt:lpstr>1.Описание на проблема на ПС Пепелина.</vt:lpstr>
      <vt:lpstr>2.Анализ на съществуващото положение.</vt:lpstr>
      <vt:lpstr>Технологична схема ВГ Пепелина</vt:lpstr>
      <vt:lpstr>3.Решение на проблема</vt:lpstr>
      <vt:lpstr>4.Други обекти с подобен проблем</vt:lpstr>
      <vt:lpstr>5.Изводи</vt:lpstr>
      <vt:lpstr>6.Препоръки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Смукатели на ПС Николово 2</dc:title>
  <dc:creator>pc</dc:creator>
  <cp:lastModifiedBy>Rumen Yordanov</cp:lastModifiedBy>
  <cp:revision>38</cp:revision>
  <dcterms:created xsi:type="dcterms:W3CDTF">2007-01-05T19:43:42Z</dcterms:created>
  <dcterms:modified xsi:type="dcterms:W3CDTF">2026-04-18T08:58:24Z</dcterms:modified>
</cp:coreProperties>
</file>