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15120938 h 1912"/>
              <a:gd name="T4" fmla="*/ 0 w 1588"/>
              <a:gd name="T5" fmla="*/ 15120938 h 1912"/>
              <a:gd name="T6" fmla="*/ 0 w 1588"/>
              <a:gd name="T7" fmla="*/ 151209375 h 1912"/>
              <a:gd name="T8" fmla="*/ 0 w 1588"/>
              <a:gd name="T9" fmla="*/ 2147483647 h 1912"/>
              <a:gd name="T10" fmla="*/ 0 w 1588"/>
              <a:gd name="T11" fmla="*/ 2147483647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52FEC66-3B58-4E8B-94B5-FC1A00E8EE0C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120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F8897F-CE73-4089-BEFF-D3312AD9620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23015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DBEB8A-788B-4CBB-B374-7A5728A4633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947214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FE90D7-5114-4F9B-A302-3F04051BC59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556638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EFC21E-B575-49A0-8819-4E9068E4F68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286303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CBF154-C778-43CA-A197-86AB87683F1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013558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30E8C9-AD5D-4BDA-975B-BFECC55E9A8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778231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48FCB3-661A-4241-A61B-7AF24565162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857019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625129-D486-4AE8-91DF-F07C6B3AEEB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073367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98F4F4-2088-4F5A-9A3F-D56B7A2BB58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879693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9F54D7-4E0F-48CC-AE7B-511E29D6E0C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471513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81D77D1D-8914-4CA5-A4E8-8A353EA0AF2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2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1989138"/>
            <a:ext cx="8713788" cy="2087562"/>
          </a:xfrm>
        </p:spPr>
        <p:txBody>
          <a:bodyPr/>
          <a:lstStyle/>
          <a:p>
            <a:pPr eaLnBrk="1" hangingPunct="1">
              <a:defRPr/>
            </a:pPr>
            <a:r>
              <a:rPr lang="bg-BG" sz="6600" b="1" dirty="0" smtClean="0">
                <a:latin typeface="Times New Roman" charset="0"/>
              </a:rPr>
              <a:t>Поражения на ел</a:t>
            </a:r>
            <a:r>
              <a:rPr lang="bg-BG" sz="6600" b="1" dirty="0" smtClean="0">
                <a:latin typeface="Times New Roman" charset="0"/>
              </a:rPr>
              <a:t>. съоръжения </a:t>
            </a:r>
            <a:r>
              <a:rPr lang="bg-BG" sz="6600" b="1" dirty="0" smtClean="0">
                <a:latin typeface="Times New Roman" charset="0"/>
              </a:rPr>
              <a:t>от пренапрежение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charset="0"/>
              </a:rPr>
              <a:t>1.Описание на проблема</a:t>
            </a:r>
            <a:r>
              <a:rPr lang="en-US" sz="3600" dirty="0" smtClean="0">
                <a:latin typeface="Times New Roman" charset="0"/>
              </a:rPr>
              <a:t> </a:t>
            </a:r>
            <a:r>
              <a:rPr lang="bg-BG" sz="3600" dirty="0" smtClean="0">
                <a:latin typeface="Times New Roman" charset="0"/>
              </a:rPr>
              <a:t>на НР Баниска.</a:t>
            </a:r>
            <a:endParaRPr lang="en-US" sz="3600" dirty="0" smtClean="0">
              <a:latin typeface="Times New Roman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charset="0"/>
              </a:rPr>
              <a:t>Вследствие на гръмотевична буря отказва да отговаря обектът;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charset="0"/>
              </a:rPr>
              <a:t>НР Баниска е важен елемент от цялостоно управление на ВГ Баниска,</a:t>
            </a:r>
            <a:r>
              <a:rPr lang="en-US" sz="2400" dirty="0" smtClean="0">
                <a:latin typeface="Times New Roman" charset="0"/>
              </a:rPr>
              <a:t> </a:t>
            </a:r>
            <a:r>
              <a:rPr lang="bg-BG" sz="2400" dirty="0" smtClean="0">
                <a:latin typeface="Times New Roman" charset="0"/>
              </a:rPr>
              <a:t>която има 3 подема и водоснабдява редица населени места;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charset="0"/>
              </a:rPr>
              <a:t>При посещението на обекта имаше следните поражения:</a:t>
            </a:r>
          </a:p>
          <a:p>
            <a:pPr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charset="0"/>
              </a:rPr>
              <a:t>Аварирала антена на радиотелефона – глава и кабел;</a:t>
            </a:r>
          </a:p>
          <a:p>
            <a:pPr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charset="0"/>
              </a:rPr>
              <a:t>Повреда в терминалната станция;</a:t>
            </a:r>
          </a:p>
          <a:p>
            <a:pPr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charset="0"/>
              </a:rPr>
              <a:t>Изгорял нивомер;</a:t>
            </a:r>
          </a:p>
          <a:p>
            <a:pPr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charset="0"/>
              </a:rPr>
              <a:t>Изгорял радиотелефон;</a:t>
            </a:r>
          </a:p>
          <a:p>
            <a:pPr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bg-BG" sz="2400" dirty="0" smtClean="0">
                <a:latin typeface="Times New Roman" charset="0"/>
              </a:rPr>
              <a:t>Поражения в междинните релета в ел.табло – диспечеризация.</a:t>
            </a:r>
            <a:endParaRPr lang="en-US" sz="2400" dirty="0" smtClean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0"/>
            <a:ext cx="8385175" cy="936625"/>
          </a:xfrm>
        </p:spPr>
        <p:txBody>
          <a:bodyPr/>
          <a:lstStyle/>
          <a:p>
            <a:pPr eaLnBrk="1" hangingPunct="1">
              <a:defRPr/>
            </a:pPr>
            <a:r>
              <a:rPr lang="bg-BG" sz="3200" dirty="0" smtClean="0">
                <a:latin typeface="Times New Roman" charset="0"/>
              </a:rPr>
              <a:t>2.Анализ на съществуващото положение.</a:t>
            </a:r>
            <a:endParaRPr lang="en-US" sz="3200" dirty="0" smtClean="0">
              <a:latin typeface="Times New Roman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196975"/>
            <a:ext cx="8007350" cy="5327650"/>
          </a:xfrm>
        </p:spPr>
        <p:txBody>
          <a:bodyPr/>
          <a:lstStyle/>
          <a:p>
            <a:pPr marL="609600" indent="-609600" eaLnBrk="1" hangingPunct="1">
              <a:defRPr/>
            </a:pPr>
            <a:r>
              <a:rPr lang="bg-BG" dirty="0" smtClean="0">
                <a:latin typeface="Times New Roman" charset="0"/>
              </a:rPr>
              <a:t>От характера на пораженията стигнахме до извода,че има пряко поражение върху антената – най-високата точка в близост до обекта.</a:t>
            </a:r>
          </a:p>
          <a:p>
            <a:pPr marL="609600" indent="-609600" eaLnBrk="1" hangingPunct="1">
              <a:defRPr/>
            </a:pPr>
            <a:r>
              <a:rPr lang="bg-BG" dirty="0" smtClean="0">
                <a:latin typeface="Times New Roman" charset="0"/>
              </a:rPr>
              <a:t>От антената по кабела вълната е влязла в радиотелефона,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bg-BG" dirty="0" smtClean="0">
                <a:latin typeface="Times New Roman" charset="0"/>
              </a:rPr>
              <a:t>терминалната станция и е стигнала до нивомера.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-26988"/>
            <a:ext cx="8385175" cy="647701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latin typeface="Times New Roman" charset="0"/>
              </a:rPr>
              <a:t>3.</a:t>
            </a:r>
            <a:r>
              <a:rPr lang="bg-BG" sz="4000" dirty="0" smtClean="0">
                <a:latin typeface="Times New Roman" charset="0"/>
              </a:rPr>
              <a:t>Решение на проблема</a:t>
            </a:r>
            <a:endParaRPr lang="en-US" sz="4000" dirty="0" smtClean="0">
              <a:latin typeface="Times New Roman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893763"/>
            <a:ext cx="8007350" cy="51990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charset="0"/>
              </a:rPr>
              <a:t>Преработихме антената,</a:t>
            </a:r>
            <a:r>
              <a:rPr lang="en-US" sz="2400" dirty="0" smtClean="0">
                <a:latin typeface="Times New Roman" charset="0"/>
              </a:rPr>
              <a:t> </a:t>
            </a:r>
            <a:r>
              <a:rPr lang="bg-BG" sz="2400" dirty="0" smtClean="0">
                <a:latin typeface="Times New Roman" charset="0"/>
              </a:rPr>
              <a:t>като най-високата й част използвахме за гръмоотвод,</a:t>
            </a:r>
            <a:r>
              <a:rPr lang="en-US" sz="2400" dirty="0" smtClean="0">
                <a:latin typeface="Times New Roman" charset="0"/>
              </a:rPr>
              <a:t> </a:t>
            </a:r>
            <a:r>
              <a:rPr lang="bg-BG" sz="2400" dirty="0" smtClean="0">
                <a:latin typeface="Times New Roman" charset="0"/>
              </a:rPr>
              <a:t>а по-надолу спуснахме антените.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charset="0"/>
              </a:rPr>
              <a:t>Подобрихме заземлението на мачтата за антените и ел.</a:t>
            </a:r>
            <a:r>
              <a:rPr lang="en-US" sz="2400" dirty="0" smtClean="0">
                <a:latin typeface="Times New Roman" charset="0"/>
              </a:rPr>
              <a:t> </a:t>
            </a:r>
            <a:r>
              <a:rPr lang="bg-BG" sz="2400" dirty="0" smtClean="0">
                <a:latin typeface="Times New Roman" charset="0"/>
              </a:rPr>
              <a:t>таблата,</a:t>
            </a:r>
            <a:r>
              <a:rPr lang="en-US" sz="2400" dirty="0" smtClean="0">
                <a:latin typeface="Times New Roman" charset="0"/>
              </a:rPr>
              <a:t> </a:t>
            </a:r>
            <a:r>
              <a:rPr lang="bg-BG" sz="2400" dirty="0" smtClean="0">
                <a:latin typeface="Times New Roman" charset="0"/>
              </a:rPr>
              <a:t>като използвахме и естествен заземител – водопроводна тръба.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charset="0"/>
              </a:rPr>
              <a:t>Монтирахме катоден отводител за ниско напрежение на входа на ел.таблото.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charset="0"/>
              </a:rPr>
              <a:t>Променихме типа на нивомера с по-устойчив на пренапрежение и ремонтопригоден.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charset="0"/>
              </a:rPr>
              <a:t>Монтирахме защита между нивомера и свързващото табло.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charset="0"/>
              </a:rPr>
              <a:t>Заземихме корпуса на токоизправителя и радиостанцията.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2400" dirty="0" smtClean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333375"/>
            <a:ext cx="8229600" cy="503238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charset="0"/>
              </a:rPr>
              <a:t>4.Други обекти с подобен проблем</a:t>
            </a:r>
            <a:endParaRPr lang="en-US" sz="3600" dirty="0" smtClean="0">
              <a:latin typeface="Times New Roman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908050"/>
            <a:ext cx="8856663" cy="54737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charset="0"/>
              </a:rPr>
              <a:t>На много обекти е имало сериозни поражения от пренапрежения –Николово2,</a:t>
            </a:r>
            <a:r>
              <a:rPr lang="en-US" sz="2800" dirty="0" smtClean="0">
                <a:latin typeface="Times New Roman" charset="0"/>
              </a:rPr>
              <a:t> </a:t>
            </a:r>
            <a:r>
              <a:rPr lang="bg-BG" sz="2800" dirty="0" smtClean="0">
                <a:latin typeface="Times New Roman" charset="0"/>
              </a:rPr>
              <a:t>І-ви подем,</a:t>
            </a:r>
            <a:r>
              <a:rPr lang="en-US" sz="2800" dirty="0" smtClean="0">
                <a:latin typeface="Times New Roman" charset="0"/>
              </a:rPr>
              <a:t> </a:t>
            </a:r>
            <a:r>
              <a:rPr lang="bg-BG" sz="2800" dirty="0" smtClean="0">
                <a:latin typeface="Times New Roman" charset="0"/>
              </a:rPr>
              <a:t>Ср.кула,</a:t>
            </a:r>
            <a:r>
              <a:rPr lang="en-US" sz="2800" dirty="0" smtClean="0">
                <a:latin typeface="Times New Roman" charset="0"/>
              </a:rPr>
              <a:t> </a:t>
            </a:r>
            <a:r>
              <a:rPr lang="bg-BG" sz="2800" dirty="0" smtClean="0">
                <a:latin typeface="Times New Roman" charset="0"/>
              </a:rPr>
              <a:t>Батин,</a:t>
            </a:r>
            <a:r>
              <a:rPr lang="en-US" sz="2800" dirty="0" smtClean="0">
                <a:latin typeface="Times New Roman" charset="0"/>
              </a:rPr>
              <a:t> </a:t>
            </a:r>
            <a:r>
              <a:rPr lang="bg-BG" sz="2800" dirty="0" smtClean="0">
                <a:latin typeface="Times New Roman" charset="0"/>
              </a:rPr>
              <a:t>Божичен,Топчии и др.</a:t>
            </a:r>
            <a:endParaRPr lang="en-US" sz="2800" dirty="0" smtClean="0">
              <a:latin typeface="Times New Roman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charset="0"/>
              </a:rPr>
              <a:t>Пожар в ел.</a:t>
            </a:r>
            <a:r>
              <a:rPr lang="en-US" sz="2800" dirty="0" smtClean="0">
                <a:latin typeface="Times New Roman" charset="0"/>
              </a:rPr>
              <a:t> </a:t>
            </a:r>
            <a:r>
              <a:rPr lang="bg-BG" sz="2800" dirty="0" smtClean="0">
                <a:latin typeface="Times New Roman" charset="0"/>
              </a:rPr>
              <a:t>подстанция І-ви подем следствие пряко попадение на гръмотевица и лошо състояние на гръмозащитната уредба.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charset="0"/>
              </a:rPr>
              <a:t>Жертва на гръмотевици са ставали: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bg-BG" sz="2800" dirty="0" smtClean="0">
                <a:latin typeface="Times New Roman" charset="0"/>
              </a:rPr>
              <a:t>	ел.</a:t>
            </a:r>
            <a:r>
              <a:rPr lang="en-US" sz="2800" dirty="0" smtClean="0">
                <a:latin typeface="Times New Roman" charset="0"/>
              </a:rPr>
              <a:t> </a:t>
            </a:r>
            <a:r>
              <a:rPr lang="bg-BG" sz="2800" dirty="0" smtClean="0">
                <a:latin typeface="Times New Roman" charset="0"/>
              </a:rPr>
              <a:t>апарати,</a:t>
            </a:r>
            <a:r>
              <a:rPr lang="en-US" sz="2800" dirty="0" smtClean="0">
                <a:latin typeface="Times New Roman" charset="0"/>
              </a:rPr>
              <a:t> </a:t>
            </a:r>
            <a:r>
              <a:rPr lang="bg-BG" sz="2800" dirty="0" smtClean="0">
                <a:latin typeface="Times New Roman" charset="0"/>
              </a:rPr>
              <a:t>кабели,</a:t>
            </a:r>
            <a:r>
              <a:rPr lang="en-US" sz="2800" dirty="0" smtClean="0">
                <a:latin typeface="Times New Roman" charset="0"/>
              </a:rPr>
              <a:t> </a:t>
            </a:r>
            <a:r>
              <a:rPr lang="bg-BG" sz="2800" dirty="0" smtClean="0">
                <a:latin typeface="Times New Roman" charset="0"/>
              </a:rPr>
              <a:t>силови трансформатори,</a:t>
            </a:r>
            <a:r>
              <a:rPr lang="en-US" sz="2800" dirty="0" smtClean="0">
                <a:latin typeface="Times New Roman" charset="0"/>
              </a:rPr>
              <a:t> </a:t>
            </a:r>
            <a:endParaRPr lang="bg-BG" sz="2800" dirty="0" smtClean="0">
              <a:latin typeface="Times New Roman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bg-BG" sz="2800" dirty="0" smtClean="0">
                <a:latin typeface="Times New Roman" charset="0"/>
              </a:rPr>
              <a:t>	статори на ел.</a:t>
            </a:r>
            <a:r>
              <a:rPr lang="en-US" sz="2800" dirty="0" smtClean="0">
                <a:latin typeface="Times New Roman" charset="0"/>
              </a:rPr>
              <a:t> </a:t>
            </a:r>
            <a:r>
              <a:rPr lang="bg-BG" sz="2800" dirty="0" smtClean="0">
                <a:latin typeface="Times New Roman" charset="0"/>
              </a:rPr>
              <a:t>мотори,</a:t>
            </a:r>
            <a:r>
              <a:rPr lang="en-US" sz="2800" dirty="0" smtClean="0">
                <a:latin typeface="Times New Roman" charset="0"/>
              </a:rPr>
              <a:t> </a:t>
            </a:r>
            <a:r>
              <a:rPr lang="bg-BG" sz="2800" dirty="0" smtClean="0">
                <a:latin typeface="Times New Roman" charset="0"/>
              </a:rPr>
              <a:t>КиПиА съоръжения,</a:t>
            </a:r>
            <a:r>
              <a:rPr lang="en-US" sz="2800" dirty="0" smtClean="0">
                <a:latin typeface="Times New Roman" charset="0"/>
              </a:rPr>
              <a:t> </a:t>
            </a:r>
            <a:endParaRPr lang="bg-BG" sz="2800" dirty="0" smtClean="0">
              <a:latin typeface="Times New Roman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bg-BG" sz="2800" dirty="0" smtClean="0">
                <a:latin typeface="Times New Roman" charset="0"/>
              </a:rPr>
              <a:t>	компютърна техника и др.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charset="0"/>
              </a:rPr>
              <a:t>Най-уязвими са нисковолтовите съоръжения, защото при тях разстоянията са малки поради стремеж към миниатюризация и пробивите са по-вероятни.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bg-BG" sz="2800" dirty="0" smtClean="0">
              <a:latin typeface="Times New Roman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2800" dirty="0" smtClean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0"/>
            <a:ext cx="8385175" cy="881063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charset="0"/>
              </a:rPr>
              <a:t>5.Изводи</a:t>
            </a:r>
            <a:endParaRPr lang="en-US" sz="4800" dirty="0" smtClean="0">
              <a:latin typeface="Times New Roman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325563"/>
            <a:ext cx="800735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charset="0"/>
              </a:rPr>
              <a:t>Пренапреженията са много опасен противник за нормалната експлоатация на ел. съоръженията.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charset="0"/>
              </a:rPr>
              <a:t>Борбата с тях е трудна и скъпо струваща.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charset="0"/>
              </a:rPr>
              <a:t> При изграждане на нови съоръжения и при реконструкцията и модернизацията на съществуващите задължително трябва да има раздел за гръмозащита.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charset="0"/>
              </a:rPr>
              <a:t>Всяко подценяване на проблема на по-късен етап ни създава много сериозни проблеми.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-100013"/>
            <a:ext cx="8229600" cy="1130301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charset="0"/>
              </a:rPr>
              <a:t>6.Препоръки</a:t>
            </a:r>
            <a:endParaRPr lang="en-US" sz="4800" dirty="0" smtClean="0">
              <a:latin typeface="Times New Roman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412875"/>
            <a:ext cx="8007350" cy="5040313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charset="0"/>
              </a:rPr>
              <a:t>За всяка сграда и антена да се изгради надеждна гръмозащита</a:t>
            </a:r>
            <a:r>
              <a:rPr lang="bg-BG" sz="2400" dirty="0" smtClean="0">
                <a:latin typeface="Times New Roman" charset="0"/>
              </a:rPr>
              <a:t> чрез пилони, мрежи и по-добри хромникелови заземители.</a:t>
            </a: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charset="0"/>
              </a:rPr>
              <a:t>Да се осигури защита от пренапрежения на всички нива на напрежение: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charset="0"/>
              </a:rPr>
              <a:t>СН 20 Кв катодни защити и искрища;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charset="0"/>
              </a:rPr>
              <a:t>НН – катодни защити, защита при отпадане на напрежението, изравняване на потенциалите и заземяване.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charset="0"/>
              </a:rPr>
              <a:t>Галванично разделяне на нисковолтовите съоръжения – трансформатори, оптронни групи и др.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400" dirty="0" smtClean="0">
                <a:latin typeface="Times New Roman" charset="0"/>
              </a:rPr>
              <a:t>Монтиране на допълнителни защити за кабелните линии – искрища и реглети, разрядници и токоограничители.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403</TotalTime>
  <Words>398</Words>
  <Application>Microsoft Office PowerPoint</Application>
  <PresentationFormat>Презентация на цял екран (4:3)</PresentationFormat>
  <Paragraphs>40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3" baseType="lpstr">
      <vt:lpstr>Tahoma</vt:lpstr>
      <vt:lpstr>Arial</vt:lpstr>
      <vt:lpstr>Wingdings</vt:lpstr>
      <vt:lpstr>Calibri</vt:lpstr>
      <vt:lpstr>Times New Roman</vt:lpstr>
      <vt:lpstr>Ocean</vt:lpstr>
      <vt:lpstr>Поражения на ел. съоръжения от пренапрежение</vt:lpstr>
      <vt:lpstr>1.Описание на проблема на НР Баниска.</vt:lpstr>
      <vt:lpstr>2.Анализ на съществуващото положение.</vt:lpstr>
      <vt:lpstr>3.Решение на проблема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32</cp:revision>
  <dcterms:created xsi:type="dcterms:W3CDTF">2007-01-05T19:43:42Z</dcterms:created>
  <dcterms:modified xsi:type="dcterms:W3CDTF">2026-04-18T09:03:50Z</dcterms:modified>
</cp:coreProperties>
</file>