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7" r:id="rId1"/>
  </p:sldMasterIdLst>
  <p:sldIdLst>
    <p:sldId id="256" r:id="rId2"/>
    <p:sldId id="273" r:id="rId3"/>
    <p:sldId id="265" r:id="rId4"/>
    <p:sldId id="268" r:id="rId5"/>
    <p:sldId id="269" r:id="rId6"/>
    <p:sldId id="270" r:id="rId7"/>
    <p:sldId id="271" r:id="rId8"/>
    <p:sldId id="266" r:id="rId9"/>
    <p:sldId id="257" r:id="rId10"/>
    <p:sldId id="267" r:id="rId11"/>
    <p:sldId id="258" r:id="rId12"/>
    <p:sldId id="259" r:id="rId13"/>
    <p:sldId id="260" r:id="rId14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2" d="100"/>
          <a:sy n="102" d="100"/>
        </p:scale>
        <p:origin x="264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Rot="1" noChangeArrowheads="1"/>
          </p:cNvSpPr>
          <p:nvPr>
            <p:ph type="ctrTitle"/>
          </p:nvPr>
        </p:nvSpPr>
        <p:spPr>
          <a:xfrm>
            <a:off x="685800" y="1981200"/>
            <a:ext cx="7772400" cy="16002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noProof="0" smtClean="0"/>
              <a:t>Click to edit Master title style</a:t>
            </a:r>
          </a:p>
        </p:txBody>
      </p:sp>
      <p:sp>
        <p:nvSpPr>
          <p:cNvPr id="25603" name="Rectangle 3"/>
          <p:cNvSpPr>
            <a:spLocks noGrp="1" noRot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noProof="0" smtClean="0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3254B17-6AD4-4CB9-917F-2368C5417937}" type="slidenum">
              <a:rPr lang="en-US" altLang="bg-BG"/>
              <a:pPr/>
              <a:t>‹#›</a:t>
            </a:fld>
            <a:endParaRPr lang="en-US" altLang="bg-BG" dirty="0"/>
          </a:p>
        </p:txBody>
      </p:sp>
    </p:spTree>
    <p:extLst>
      <p:ext uri="{BB962C8B-B14F-4D97-AF65-F5344CB8AC3E}">
        <p14:creationId xmlns:p14="http://schemas.microsoft.com/office/powerpoint/2010/main" val="12151974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A018325-9BEE-4851-AE27-47F427CF8B5D}" type="slidenum">
              <a:rPr lang="en-US" altLang="bg-BG"/>
              <a:pPr/>
              <a:t>‹#›</a:t>
            </a:fld>
            <a:endParaRPr lang="en-US" altLang="bg-BG" dirty="0"/>
          </a:p>
        </p:txBody>
      </p:sp>
    </p:spTree>
    <p:extLst>
      <p:ext uri="{BB962C8B-B14F-4D97-AF65-F5344CB8AC3E}">
        <p14:creationId xmlns:p14="http://schemas.microsoft.com/office/powerpoint/2010/main" val="39799307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07188" y="228600"/>
            <a:ext cx="2135187" cy="587057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1625" y="228600"/>
            <a:ext cx="6253163" cy="587057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7A4636E-BD19-42E3-B513-1523447C7587}" type="slidenum">
              <a:rPr lang="en-US" altLang="bg-BG"/>
              <a:pPr/>
              <a:t>‹#›</a:t>
            </a:fld>
            <a:endParaRPr lang="en-US" altLang="bg-BG" dirty="0"/>
          </a:p>
        </p:txBody>
      </p:sp>
    </p:spTree>
    <p:extLst>
      <p:ext uri="{BB962C8B-B14F-4D97-AF65-F5344CB8AC3E}">
        <p14:creationId xmlns:p14="http://schemas.microsoft.com/office/powerpoint/2010/main" val="32802872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C0BE761-31CD-4968-8CA7-CF63F6D79906}" type="slidenum">
              <a:rPr lang="en-US" altLang="bg-BG"/>
              <a:pPr/>
              <a:t>‹#›</a:t>
            </a:fld>
            <a:endParaRPr lang="en-US" altLang="bg-BG" dirty="0"/>
          </a:p>
        </p:txBody>
      </p:sp>
    </p:spTree>
    <p:extLst>
      <p:ext uri="{BB962C8B-B14F-4D97-AF65-F5344CB8AC3E}">
        <p14:creationId xmlns:p14="http://schemas.microsoft.com/office/powerpoint/2010/main" val="1891594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F96DAEC-ADC5-4BFF-A882-419E4B48ECAC}" type="slidenum">
              <a:rPr lang="en-US" altLang="bg-BG"/>
              <a:pPr/>
              <a:t>‹#›</a:t>
            </a:fld>
            <a:endParaRPr lang="en-US" altLang="bg-BG" dirty="0"/>
          </a:p>
        </p:txBody>
      </p:sp>
    </p:spTree>
    <p:extLst>
      <p:ext uri="{BB962C8B-B14F-4D97-AF65-F5344CB8AC3E}">
        <p14:creationId xmlns:p14="http://schemas.microsoft.com/office/powerpoint/2010/main" val="32374148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1625" y="1676400"/>
            <a:ext cx="4194175" cy="44227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76400"/>
            <a:ext cx="4194175" cy="44227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53F7E17-87EF-4638-A978-800BF7AEFEB4}" type="slidenum">
              <a:rPr lang="en-US" altLang="bg-BG"/>
              <a:pPr/>
              <a:t>‹#›</a:t>
            </a:fld>
            <a:endParaRPr lang="en-US" altLang="bg-BG" dirty="0"/>
          </a:p>
        </p:txBody>
      </p:sp>
    </p:spTree>
    <p:extLst>
      <p:ext uri="{BB962C8B-B14F-4D97-AF65-F5344CB8AC3E}">
        <p14:creationId xmlns:p14="http://schemas.microsoft.com/office/powerpoint/2010/main" val="25254970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7B40605-C5D4-4F18-B732-15C968EB4AB3}" type="slidenum">
              <a:rPr lang="en-US" altLang="bg-BG"/>
              <a:pPr/>
              <a:t>‹#›</a:t>
            </a:fld>
            <a:endParaRPr lang="en-US" altLang="bg-BG" dirty="0"/>
          </a:p>
        </p:txBody>
      </p:sp>
    </p:spTree>
    <p:extLst>
      <p:ext uri="{BB962C8B-B14F-4D97-AF65-F5344CB8AC3E}">
        <p14:creationId xmlns:p14="http://schemas.microsoft.com/office/powerpoint/2010/main" val="31241295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6B6C103-85B5-48C9-9F8D-5E05BCB1AA01}" type="slidenum">
              <a:rPr lang="en-US" altLang="bg-BG"/>
              <a:pPr/>
              <a:t>‹#›</a:t>
            </a:fld>
            <a:endParaRPr lang="en-US" altLang="bg-BG" dirty="0"/>
          </a:p>
        </p:txBody>
      </p:sp>
    </p:spTree>
    <p:extLst>
      <p:ext uri="{BB962C8B-B14F-4D97-AF65-F5344CB8AC3E}">
        <p14:creationId xmlns:p14="http://schemas.microsoft.com/office/powerpoint/2010/main" val="41331438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792F18A-BB80-4BAA-ABD8-55A91CC8A802}" type="slidenum">
              <a:rPr lang="en-US" altLang="bg-BG"/>
              <a:pPr/>
              <a:t>‹#›</a:t>
            </a:fld>
            <a:endParaRPr lang="en-US" altLang="bg-BG" dirty="0"/>
          </a:p>
        </p:txBody>
      </p:sp>
    </p:spTree>
    <p:extLst>
      <p:ext uri="{BB962C8B-B14F-4D97-AF65-F5344CB8AC3E}">
        <p14:creationId xmlns:p14="http://schemas.microsoft.com/office/powerpoint/2010/main" val="41393017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4542FB9-9A77-4FEB-B770-779F96E4E9FA}" type="slidenum">
              <a:rPr lang="en-US" altLang="bg-BG"/>
              <a:pPr/>
              <a:t>‹#›</a:t>
            </a:fld>
            <a:endParaRPr lang="en-US" altLang="bg-BG" dirty="0"/>
          </a:p>
        </p:txBody>
      </p:sp>
    </p:spTree>
    <p:extLst>
      <p:ext uri="{BB962C8B-B14F-4D97-AF65-F5344CB8AC3E}">
        <p14:creationId xmlns:p14="http://schemas.microsoft.com/office/powerpoint/2010/main" val="35590408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bg-BG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6185E3A-DC89-4F28-B9D9-2EAC54F0AD22}" type="slidenum">
              <a:rPr lang="en-US" altLang="bg-BG"/>
              <a:pPr/>
              <a:t>‹#›</a:t>
            </a:fld>
            <a:endParaRPr lang="en-US" altLang="bg-BG" dirty="0"/>
          </a:p>
        </p:txBody>
      </p:sp>
    </p:spTree>
    <p:extLst>
      <p:ext uri="{BB962C8B-B14F-4D97-AF65-F5344CB8AC3E}">
        <p14:creationId xmlns:p14="http://schemas.microsoft.com/office/powerpoint/2010/main" val="22268185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>
            <a:duotone>
              <a:schemeClr val="bg1"/>
              <a:srgbClr val="FFFFFF"/>
            </a:duotone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Rot="1" noChangeArrowheads="1"/>
          </p:cNvSpPr>
          <p:nvPr>
            <p:ph type="title"/>
          </p:nvPr>
        </p:nvSpPr>
        <p:spPr bwMode="auto">
          <a:xfrm>
            <a:off x="301625" y="228600"/>
            <a:ext cx="8510588" cy="1325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24579" name="Rectangle 3"/>
          <p:cNvSpPr>
            <a:spLocks noGrp="1" noRot="1" noChangeArrowheads="1"/>
          </p:cNvSpPr>
          <p:nvPr>
            <p:ph type="body" idx="1"/>
          </p:nvPr>
        </p:nvSpPr>
        <p:spPr bwMode="auto">
          <a:xfrm>
            <a:off x="301625" y="1676400"/>
            <a:ext cx="8540750" cy="4422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4580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04800" y="6245225"/>
            <a:ext cx="22860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400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24581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defRPr sz="1400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2458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2860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fld id="{942D5256-1821-4CAA-80E4-A52DDE094115}" type="slidenum">
              <a:rPr lang="en-US" altLang="bg-BG"/>
              <a:pPr/>
              <a:t>‹#›</a:t>
            </a:fld>
            <a:endParaRPr lang="en-US" altLang="bg-BG" dirty="0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58" r:id="rId1"/>
    <p:sldLayoutId id="2147483659" r:id="rId2"/>
    <p:sldLayoutId id="2147483660" r:id="rId3"/>
    <p:sldLayoutId id="2147483661" r:id="rId4"/>
    <p:sldLayoutId id="2147483662" r:id="rId5"/>
    <p:sldLayoutId id="2147483663" r:id="rId6"/>
    <p:sldLayoutId id="2147483664" r:id="rId7"/>
    <p:sldLayoutId id="2147483665" r:id="rId8"/>
    <p:sldLayoutId id="2147483666" r:id="rId9"/>
    <p:sldLayoutId id="2147483667" r:id="rId10"/>
    <p:sldLayoutId id="2147483668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Wingdings" panose="05000000000000000000" pitchFamily="2" charset="2"/>
        <a:buChar char="§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Wingdings" panose="05000000000000000000" pitchFamily="2" charset="2"/>
        <a:buChar char="§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Wingdings" panose="05000000000000000000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bg-BG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Rot="1" noChangeArrowheads="1"/>
          </p:cNvSpPr>
          <p:nvPr>
            <p:ph type="ctrTitle"/>
          </p:nvPr>
        </p:nvSpPr>
        <p:spPr>
          <a:xfrm>
            <a:off x="323850" y="333375"/>
            <a:ext cx="8820150" cy="6264275"/>
          </a:xfrm>
        </p:spPr>
        <p:txBody>
          <a:bodyPr/>
          <a:lstStyle/>
          <a:p>
            <a:pPr eaLnBrk="1" hangingPunct="1">
              <a:defRPr/>
            </a:pPr>
            <a:r>
              <a:rPr lang="bg-BG" dirty="0" smtClean="0"/>
              <a:t>Подобряване ефективността на основните п</a:t>
            </a:r>
            <a:r>
              <a:rPr lang="en-US" dirty="0" smtClean="0"/>
              <a:t>омпени</a:t>
            </a:r>
            <a:r>
              <a:rPr lang="en-US" dirty="0" smtClean="0"/>
              <a:t> </a:t>
            </a:r>
            <a:r>
              <a:rPr lang="en-US" dirty="0" smtClean="0"/>
              <a:t>станции</a:t>
            </a:r>
            <a:r>
              <a:rPr lang="bg-BG" dirty="0" smtClean="0"/>
              <a:t>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bg-BG" dirty="0" smtClean="0"/>
              <a:t>във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bg-BG" sz="8000" dirty="0" smtClean="0"/>
              <a:t>ВиК Русе ООД</a:t>
            </a:r>
            <a:r>
              <a:rPr lang="bg-BG" dirty="0" smtClean="0"/>
              <a:t>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bg-BG" sz="5400" dirty="0" smtClean="0"/>
              <a:t>по проекта</a:t>
            </a:r>
            <a:br>
              <a:rPr lang="bg-BG" sz="5400" dirty="0" smtClean="0"/>
            </a:br>
            <a:r>
              <a:rPr lang="bg-BG" sz="9600" dirty="0" smtClean="0"/>
              <a:t>ИСПА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00" name="Rectangle 4"/>
          <p:cNvSpPr>
            <a:spLocks noChangeArrowheads="1"/>
          </p:cNvSpPr>
          <p:nvPr/>
        </p:nvSpPr>
        <p:spPr bwMode="auto">
          <a:xfrm>
            <a:off x="0" y="-171450"/>
            <a:ext cx="9505950" cy="76279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defRPr/>
            </a:pPr>
            <a:endParaRPr lang="bg-BG" dirty="0"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  <a:p>
            <a:pPr>
              <a:defRPr/>
            </a:pPr>
            <a:r>
              <a:rPr lang="en-US" sz="40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Заедно с подмяната на ПА</a:t>
            </a:r>
            <a:endParaRPr lang="bg-BG" sz="4000" dirty="0"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  <a:p>
            <a:pPr>
              <a:defRPr/>
            </a:pPr>
            <a:r>
              <a:rPr lang="en-US" sz="40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се подмен</a:t>
            </a:r>
            <a:r>
              <a:rPr lang="bg-BG" sz="40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иха:</a:t>
            </a:r>
            <a:r>
              <a:rPr lang="bg-BG" sz="36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</a:t>
            </a:r>
          </a:p>
          <a:p>
            <a:pPr>
              <a:defRPr/>
            </a:pPr>
            <a:r>
              <a:rPr lang="bg-BG" sz="36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- 10 бр</a:t>
            </a:r>
            <a:r>
              <a:rPr lang="bg-BG" sz="3600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. </a:t>
            </a:r>
            <a:r>
              <a:rPr lang="bg-BG" sz="3600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хидрофорни</a:t>
            </a:r>
            <a:r>
              <a:rPr lang="bg-BG" sz="3600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</a:t>
            </a:r>
            <a:r>
              <a:rPr lang="bg-BG" sz="36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помпени системи   Вило в </a:t>
            </a:r>
            <a:r>
              <a:rPr lang="bg-BG" sz="36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гр.Русе ;</a:t>
            </a:r>
          </a:p>
          <a:p>
            <a:pPr>
              <a:defRPr/>
            </a:pPr>
            <a:r>
              <a:rPr lang="bg-BG" sz="36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- Х</a:t>
            </a:r>
            <a:r>
              <a:rPr lang="en-US" sz="36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идромеханичната арматура</a:t>
            </a:r>
            <a:r>
              <a:rPr lang="bg-BG" sz="36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–</a:t>
            </a:r>
          </a:p>
          <a:p>
            <a:pPr>
              <a:defRPr/>
            </a:pPr>
            <a:r>
              <a:rPr lang="bg-BG" sz="36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спирателни кранове Данфос</a:t>
            </a:r>
            <a:r>
              <a:rPr lang="bg-BG" sz="3600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, обратни   </a:t>
            </a:r>
            <a:endParaRPr lang="bg-BG" sz="3600" dirty="0"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  <a:p>
            <a:pPr>
              <a:defRPr/>
            </a:pPr>
            <a:r>
              <a:rPr lang="bg-BG" sz="36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клапи</a:t>
            </a:r>
            <a:r>
              <a:rPr lang="bg-BG" sz="3600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, </a:t>
            </a:r>
            <a:r>
              <a:rPr lang="bg-BG" sz="3600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удароубиватели</a:t>
            </a:r>
            <a:r>
              <a:rPr lang="bg-BG" sz="3600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</a:t>
            </a:r>
            <a:r>
              <a:rPr lang="bg-BG" sz="36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и  </a:t>
            </a:r>
          </a:p>
          <a:p>
            <a:pPr>
              <a:defRPr/>
            </a:pPr>
            <a:r>
              <a:rPr lang="bg-BG" sz="36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въздушници Сокла;</a:t>
            </a:r>
          </a:p>
          <a:p>
            <a:pPr>
              <a:buFontTx/>
              <a:buChar char="-"/>
              <a:defRPr/>
            </a:pPr>
            <a:r>
              <a:rPr lang="bg-BG" sz="36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21 бр. електронни  </a:t>
            </a:r>
            <a:r>
              <a:rPr lang="en-US" sz="36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защитите </a:t>
            </a:r>
            <a:r>
              <a:rPr lang="bg-BG" sz="36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з</a:t>
            </a:r>
            <a:r>
              <a:rPr lang="en-US" sz="36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а </a:t>
            </a:r>
            <a:r>
              <a:rPr lang="bg-BG" sz="36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ел</a:t>
            </a:r>
            <a:r>
              <a:rPr lang="bg-BG" sz="3600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. </a:t>
            </a:r>
            <a:r>
              <a:rPr lang="en-US" sz="3600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моторите</a:t>
            </a:r>
            <a:r>
              <a:rPr lang="bg-BG" sz="3600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</a:t>
            </a:r>
            <a:r>
              <a:rPr lang="bg-BG" sz="36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6 </a:t>
            </a:r>
            <a:r>
              <a:rPr lang="en-US" sz="36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KV</a:t>
            </a:r>
            <a:r>
              <a:rPr lang="bg-BG" sz="36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</a:t>
            </a:r>
            <a:r>
              <a:rPr lang="en-US" sz="36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Sepam </a:t>
            </a:r>
            <a:r>
              <a:rPr lang="bg-BG" sz="36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от Шнайдер Електрик;</a:t>
            </a:r>
          </a:p>
          <a:p>
            <a:pPr>
              <a:buFontTx/>
              <a:buChar char="-"/>
              <a:defRPr/>
            </a:pPr>
            <a:r>
              <a:rPr lang="bg-BG" sz="36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3 бр. силови трансформатори български.</a:t>
            </a:r>
            <a:r>
              <a:rPr lang="en-US" sz="36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/>
            </a:r>
            <a:br>
              <a:rPr lang="en-US" sz="36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</a:br>
            <a:endParaRPr lang="en-US" sz="3600" dirty="0"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3"/>
          <p:cNvSpPr>
            <a:spLocks noGrp="1" noRot="1" noChangeArrowheads="1"/>
          </p:cNvSpPr>
          <p:nvPr>
            <p:ph type="body" idx="1"/>
          </p:nvPr>
        </p:nvSpPr>
        <p:spPr>
          <a:xfrm>
            <a:off x="457200" y="549275"/>
            <a:ext cx="8229600" cy="5576888"/>
          </a:xfrm>
        </p:spPr>
        <p:txBody>
          <a:bodyPr/>
          <a:lstStyle/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en-US" u="sng" dirty="0" smtClean="0"/>
              <a:t>Ползи</a:t>
            </a:r>
            <a:r>
              <a:rPr lang="en-US" u="sng" dirty="0" smtClean="0"/>
              <a:t> </a:t>
            </a:r>
            <a:r>
              <a:rPr lang="en-US" u="sng" dirty="0" smtClean="0"/>
              <a:t>от</a:t>
            </a:r>
            <a:r>
              <a:rPr lang="en-US" u="sng" dirty="0" smtClean="0"/>
              <a:t> </a:t>
            </a:r>
            <a:r>
              <a:rPr lang="en-US" u="sng" dirty="0" smtClean="0"/>
              <a:t>реализирането</a:t>
            </a:r>
            <a:r>
              <a:rPr lang="en-US" u="sng" dirty="0" smtClean="0"/>
              <a:t> </a:t>
            </a:r>
            <a:r>
              <a:rPr lang="en-US" u="sng" dirty="0" smtClean="0"/>
              <a:t>на</a:t>
            </a:r>
            <a:r>
              <a:rPr lang="en-US" u="sng" dirty="0" smtClean="0"/>
              <a:t> </a:t>
            </a:r>
            <a:r>
              <a:rPr lang="en-US" u="sng" dirty="0" smtClean="0"/>
              <a:t>проекта</a:t>
            </a:r>
            <a:r>
              <a:rPr lang="en-US" u="sng" dirty="0" smtClean="0"/>
              <a:t>:</a:t>
            </a:r>
            <a:endParaRPr lang="bg-BG" u="sng" dirty="0" smtClean="0"/>
          </a:p>
          <a:p>
            <a:pPr eaLnBrk="1" hangingPunct="1">
              <a:buFont typeface="Wingdings" panose="05000000000000000000" pitchFamily="2" charset="2"/>
              <a:buNone/>
              <a:defRPr/>
            </a:pPr>
            <a:endParaRPr lang="en-US" sz="900" u="sng" dirty="0" smtClean="0"/>
          </a:p>
          <a:p>
            <a:pPr eaLnBrk="1" hangingPunct="1">
              <a:defRPr/>
            </a:pPr>
            <a:r>
              <a:rPr lang="en-US" sz="2800" dirty="0" smtClean="0"/>
              <a:t>Намаляване</a:t>
            </a:r>
            <a:r>
              <a:rPr lang="en-US" sz="2800" dirty="0" smtClean="0"/>
              <a:t> </a:t>
            </a:r>
            <a:r>
              <a:rPr lang="en-US" sz="2800" dirty="0" smtClean="0"/>
              <a:t>броя</a:t>
            </a:r>
            <a:r>
              <a:rPr lang="en-US" sz="2800" dirty="0" smtClean="0"/>
              <a:t> </a:t>
            </a:r>
            <a:r>
              <a:rPr lang="en-US" sz="2800" dirty="0" smtClean="0"/>
              <a:t>на</a:t>
            </a:r>
            <a:r>
              <a:rPr lang="en-US" sz="2800" dirty="0" smtClean="0"/>
              <a:t> </a:t>
            </a:r>
            <a:r>
              <a:rPr lang="en-US" sz="2800" dirty="0" smtClean="0"/>
              <a:t>отказите</a:t>
            </a:r>
            <a:r>
              <a:rPr lang="en-US" sz="2800" dirty="0" smtClean="0"/>
              <a:t> </a:t>
            </a:r>
            <a:r>
              <a:rPr lang="en-US" sz="2800" dirty="0" smtClean="0"/>
              <a:t>на</a:t>
            </a:r>
            <a:r>
              <a:rPr lang="en-US" sz="2800" dirty="0" smtClean="0"/>
              <a:t> ПА</a:t>
            </a:r>
            <a:r>
              <a:rPr lang="bg-BG" sz="2800" dirty="0" smtClean="0"/>
              <a:t>.</a:t>
            </a:r>
            <a:endParaRPr lang="en-US" sz="2800" dirty="0" smtClean="0"/>
          </a:p>
          <a:p>
            <a:pPr eaLnBrk="1" hangingPunct="1">
              <a:defRPr/>
            </a:pPr>
            <a:r>
              <a:rPr lang="en-US" sz="2800" dirty="0" smtClean="0"/>
              <a:t>Снижаване</a:t>
            </a:r>
            <a:r>
              <a:rPr lang="en-US" sz="2800" dirty="0" smtClean="0"/>
              <a:t> </a:t>
            </a:r>
            <a:r>
              <a:rPr lang="en-US" sz="2800" dirty="0" smtClean="0"/>
              <a:t>на</a:t>
            </a:r>
            <a:r>
              <a:rPr lang="en-US" sz="2800" dirty="0" smtClean="0"/>
              <a:t> </a:t>
            </a:r>
            <a:r>
              <a:rPr lang="en-US" sz="2800" dirty="0" smtClean="0"/>
              <a:t>разходите</a:t>
            </a:r>
            <a:r>
              <a:rPr lang="en-US" sz="2800" dirty="0" smtClean="0"/>
              <a:t> </a:t>
            </a:r>
            <a:r>
              <a:rPr lang="en-US" sz="2800" dirty="0" smtClean="0"/>
              <a:t>за</a:t>
            </a:r>
            <a:r>
              <a:rPr lang="en-US" sz="2800" dirty="0" smtClean="0"/>
              <a:t> </a:t>
            </a:r>
            <a:r>
              <a:rPr lang="en-US" sz="2800" dirty="0" smtClean="0"/>
              <a:t>ремонт</a:t>
            </a:r>
            <a:r>
              <a:rPr lang="en-US" sz="2800" dirty="0" smtClean="0"/>
              <a:t> и </a:t>
            </a:r>
            <a:r>
              <a:rPr lang="en-US" sz="2800" dirty="0" smtClean="0"/>
              <a:t>поддръжка</a:t>
            </a:r>
            <a:r>
              <a:rPr lang="en-US" sz="2800" dirty="0" smtClean="0"/>
              <a:t>.</a:t>
            </a:r>
            <a:r>
              <a:rPr lang="bg-BG" sz="2800" dirty="0" smtClean="0"/>
              <a:t> </a:t>
            </a:r>
            <a:r>
              <a:rPr lang="en-US" sz="2800" dirty="0" smtClean="0"/>
              <a:t>Все</a:t>
            </a:r>
            <a:r>
              <a:rPr lang="en-US" sz="2800" dirty="0" smtClean="0"/>
              <a:t> </a:t>
            </a:r>
            <a:r>
              <a:rPr lang="en-US" sz="2800" dirty="0" smtClean="0"/>
              <a:t>по-трудно</a:t>
            </a:r>
            <a:r>
              <a:rPr lang="en-US" sz="2800" dirty="0" smtClean="0"/>
              <a:t> </a:t>
            </a:r>
            <a:r>
              <a:rPr lang="en-US" sz="2800" dirty="0" smtClean="0"/>
              <a:t>се</a:t>
            </a:r>
            <a:r>
              <a:rPr lang="en-US" sz="2800" dirty="0" smtClean="0"/>
              <a:t> </a:t>
            </a:r>
            <a:r>
              <a:rPr lang="en-US" sz="2800" dirty="0" smtClean="0"/>
              <a:t>осигуряват</a:t>
            </a:r>
            <a:r>
              <a:rPr lang="en-US" sz="2800" dirty="0" smtClean="0"/>
              <a:t> </a:t>
            </a:r>
            <a:r>
              <a:rPr lang="en-US" sz="2800" dirty="0" smtClean="0"/>
              <a:t>резервни</a:t>
            </a:r>
            <a:r>
              <a:rPr lang="en-US" sz="2800" dirty="0" smtClean="0"/>
              <a:t> </a:t>
            </a:r>
            <a:r>
              <a:rPr lang="en-US" sz="2800" dirty="0" smtClean="0"/>
              <a:t>части</a:t>
            </a:r>
            <a:r>
              <a:rPr lang="en-US" sz="2800" dirty="0" smtClean="0"/>
              <a:t> </a:t>
            </a:r>
            <a:r>
              <a:rPr lang="en-US" sz="2800" dirty="0" smtClean="0"/>
              <a:t>за</a:t>
            </a:r>
            <a:r>
              <a:rPr lang="en-US" sz="2800" dirty="0" smtClean="0"/>
              <a:t> </a:t>
            </a:r>
            <a:r>
              <a:rPr lang="en-US" sz="2800" dirty="0" smtClean="0"/>
              <a:t>остарялото</a:t>
            </a:r>
            <a:r>
              <a:rPr lang="en-US" sz="2800" dirty="0" smtClean="0"/>
              <a:t> </a:t>
            </a:r>
            <a:r>
              <a:rPr lang="bg-BG" sz="2800" dirty="0" smtClean="0"/>
              <a:t>– </a:t>
            </a:r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bg-BG" sz="2800" dirty="0" smtClean="0"/>
              <a:t>    </a:t>
            </a:r>
            <a:r>
              <a:rPr lang="en-US" sz="2800" dirty="0" smtClean="0"/>
              <a:t>над</a:t>
            </a:r>
            <a:r>
              <a:rPr lang="en-US" sz="2800" dirty="0" smtClean="0"/>
              <a:t> 30 </a:t>
            </a:r>
            <a:r>
              <a:rPr lang="en-US" sz="2800" dirty="0" smtClean="0"/>
              <a:t>год</a:t>
            </a:r>
            <a:r>
              <a:rPr lang="en-US" sz="2800" dirty="0" smtClean="0"/>
              <a:t>. </a:t>
            </a:r>
            <a:r>
              <a:rPr lang="bg-BG" sz="2800" dirty="0" smtClean="0"/>
              <a:t>о</a:t>
            </a:r>
            <a:r>
              <a:rPr lang="en-US" sz="2800" dirty="0" smtClean="0"/>
              <a:t>борудване</a:t>
            </a:r>
            <a:r>
              <a:rPr lang="bg-BG" sz="2800" dirty="0" smtClean="0"/>
              <a:t>.</a:t>
            </a:r>
            <a:endParaRPr lang="en-US" sz="2800" dirty="0" smtClean="0"/>
          </a:p>
          <a:p>
            <a:pPr eaLnBrk="1" hangingPunct="1">
              <a:defRPr/>
            </a:pPr>
            <a:r>
              <a:rPr lang="en-US" sz="2800" dirty="0" smtClean="0"/>
              <a:t>Снижение</a:t>
            </a:r>
            <a:r>
              <a:rPr lang="en-US" sz="2800" dirty="0" smtClean="0"/>
              <a:t> </a:t>
            </a:r>
            <a:r>
              <a:rPr lang="en-US" sz="2800" dirty="0" smtClean="0"/>
              <a:t>на</a:t>
            </a:r>
            <a:r>
              <a:rPr lang="en-US" sz="2800" dirty="0" smtClean="0"/>
              <a:t> </a:t>
            </a:r>
            <a:r>
              <a:rPr lang="en-US" sz="2800" dirty="0" smtClean="0"/>
              <a:t>разходите</a:t>
            </a:r>
            <a:r>
              <a:rPr lang="en-US" sz="2800" dirty="0" smtClean="0"/>
              <a:t> </a:t>
            </a:r>
            <a:r>
              <a:rPr lang="en-US" sz="2800" dirty="0" smtClean="0"/>
              <a:t>за</a:t>
            </a:r>
            <a:r>
              <a:rPr lang="en-US" sz="2800" dirty="0" smtClean="0"/>
              <a:t> </a:t>
            </a:r>
            <a:r>
              <a:rPr lang="en-US" sz="2800" dirty="0" smtClean="0"/>
              <a:t>ел</a:t>
            </a:r>
            <a:r>
              <a:rPr lang="en-US" sz="2800" dirty="0" smtClean="0"/>
              <a:t>.</a:t>
            </a:r>
            <a:r>
              <a:rPr lang="bg-BG" sz="2800" dirty="0" smtClean="0"/>
              <a:t> </a:t>
            </a:r>
            <a:r>
              <a:rPr lang="en-US" sz="2800" dirty="0" smtClean="0"/>
              <a:t>енергия</a:t>
            </a:r>
            <a:r>
              <a:rPr lang="en-US" sz="2800" dirty="0" smtClean="0"/>
              <a:t> </a:t>
            </a:r>
            <a:r>
              <a:rPr lang="bg-BG" sz="2800" dirty="0" smtClean="0"/>
              <a:t>- новите</a:t>
            </a:r>
            <a:r>
              <a:rPr lang="en-US" sz="2800" dirty="0" smtClean="0"/>
              <a:t> ПА </a:t>
            </a:r>
            <a:r>
              <a:rPr lang="bg-BG" sz="2800" dirty="0" smtClean="0"/>
              <a:t>са </a:t>
            </a:r>
            <a:r>
              <a:rPr lang="en-US" sz="2800" dirty="0" smtClean="0"/>
              <a:t>с </a:t>
            </a:r>
            <a:r>
              <a:rPr lang="en-US" sz="2800" dirty="0" smtClean="0"/>
              <a:t>по-висок</a:t>
            </a:r>
            <a:r>
              <a:rPr lang="en-US" sz="2800" dirty="0" smtClean="0"/>
              <a:t> КПД</a:t>
            </a:r>
            <a:r>
              <a:rPr lang="bg-BG" sz="2800" dirty="0" smtClean="0"/>
              <a:t> средно 18 %.</a:t>
            </a:r>
          </a:p>
          <a:p>
            <a:pPr eaLnBrk="1" hangingPunct="1">
              <a:defRPr/>
            </a:pPr>
            <a:r>
              <a:rPr lang="bg-BG" sz="2800" dirty="0" smtClean="0"/>
              <a:t>Намаляване на вредните емисии в атмосферата – защита на околната среда.</a:t>
            </a:r>
            <a:endParaRPr lang="en-US" sz="2800" dirty="0" smtClean="0"/>
          </a:p>
          <a:p>
            <a:pPr eaLnBrk="1" hangingPunct="1">
              <a:defRPr/>
            </a:pPr>
            <a:endParaRPr lang="en-US" sz="28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Rectangle 3"/>
          <p:cNvSpPr>
            <a:spLocks noGrp="1" noRot="1" noChangeArrowheads="1"/>
          </p:cNvSpPr>
          <p:nvPr>
            <p:ph type="body" idx="1"/>
          </p:nvPr>
        </p:nvSpPr>
        <p:spPr>
          <a:xfrm>
            <a:off x="457200" y="620713"/>
            <a:ext cx="8229600" cy="5505450"/>
          </a:xfrm>
        </p:spPr>
        <p:txBody>
          <a:bodyPr/>
          <a:lstStyle/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en-US" sz="3600" dirty="0" smtClean="0"/>
              <a:t>Ползи</a:t>
            </a:r>
            <a:r>
              <a:rPr lang="en-US" sz="3600" dirty="0" smtClean="0"/>
              <a:t> </a:t>
            </a:r>
            <a:r>
              <a:rPr lang="en-US" sz="3600" dirty="0" smtClean="0"/>
              <a:t>за</a:t>
            </a:r>
            <a:r>
              <a:rPr lang="en-US" sz="3600" dirty="0" smtClean="0"/>
              <a:t> </a:t>
            </a:r>
            <a:r>
              <a:rPr lang="en-US" sz="3600" dirty="0" smtClean="0"/>
              <a:t>консуматорите</a:t>
            </a:r>
            <a:r>
              <a:rPr lang="en-US" sz="3600" dirty="0" smtClean="0"/>
              <a:t>:</a:t>
            </a:r>
            <a:endParaRPr lang="bg-BG" sz="3600" dirty="0" smtClean="0"/>
          </a:p>
          <a:p>
            <a:pPr eaLnBrk="1" hangingPunct="1">
              <a:buFont typeface="Wingdings" panose="05000000000000000000" pitchFamily="2" charset="2"/>
              <a:buNone/>
              <a:defRPr/>
            </a:pPr>
            <a:endParaRPr lang="en-US" sz="3600" dirty="0" smtClean="0"/>
          </a:p>
          <a:p>
            <a:pPr eaLnBrk="1" hangingPunct="1">
              <a:defRPr/>
            </a:pPr>
            <a:r>
              <a:rPr lang="en-US" sz="3600" dirty="0" smtClean="0"/>
              <a:t>Намаляване</a:t>
            </a:r>
            <a:r>
              <a:rPr lang="en-US" sz="3600" dirty="0" smtClean="0"/>
              <a:t> </a:t>
            </a:r>
            <a:r>
              <a:rPr lang="en-US" sz="3600" dirty="0" smtClean="0"/>
              <a:t>времето</a:t>
            </a:r>
            <a:r>
              <a:rPr lang="en-US" sz="3600" dirty="0" smtClean="0"/>
              <a:t> </a:t>
            </a:r>
            <a:r>
              <a:rPr lang="en-US" sz="3600" dirty="0" smtClean="0"/>
              <a:t>за</a:t>
            </a:r>
            <a:r>
              <a:rPr lang="en-US" sz="3600" dirty="0" smtClean="0"/>
              <a:t> </a:t>
            </a:r>
            <a:r>
              <a:rPr lang="en-US" sz="3600" dirty="0" smtClean="0"/>
              <a:t>прекъсване</a:t>
            </a:r>
            <a:r>
              <a:rPr lang="en-US" sz="3600" dirty="0" smtClean="0"/>
              <a:t> </a:t>
            </a:r>
            <a:r>
              <a:rPr lang="en-US" sz="3600" dirty="0" smtClean="0"/>
              <a:t>на</a:t>
            </a:r>
            <a:r>
              <a:rPr lang="en-US" sz="3600" dirty="0" smtClean="0"/>
              <a:t> </a:t>
            </a:r>
            <a:r>
              <a:rPr lang="en-US" sz="3600" dirty="0" smtClean="0"/>
              <a:t>водоподаването</a:t>
            </a:r>
            <a:r>
              <a:rPr lang="bg-BG" sz="3600" dirty="0" smtClean="0"/>
              <a:t>.</a:t>
            </a:r>
            <a:endParaRPr lang="en-US" sz="3600" dirty="0" smtClean="0"/>
          </a:p>
          <a:p>
            <a:pPr eaLnBrk="1" hangingPunct="1">
              <a:defRPr/>
            </a:pPr>
            <a:r>
              <a:rPr lang="en-US" sz="3600" dirty="0" smtClean="0"/>
              <a:t>Подобряване</a:t>
            </a:r>
            <a:r>
              <a:rPr lang="en-US" sz="3600" dirty="0" smtClean="0"/>
              <a:t> </a:t>
            </a:r>
            <a:r>
              <a:rPr lang="en-US" sz="3600" dirty="0" smtClean="0"/>
              <a:t>нивото</a:t>
            </a:r>
            <a:r>
              <a:rPr lang="en-US" sz="3600" dirty="0" smtClean="0"/>
              <a:t> </a:t>
            </a:r>
            <a:r>
              <a:rPr lang="en-US" sz="3600" dirty="0" smtClean="0"/>
              <a:t>на</a:t>
            </a:r>
            <a:r>
              <a:rPr lang="en-US" sz="3600" dirty="0" smtClean="0"/>
              <a:t> </a:t>
            </a:r>
            <a:r>
              <a:rPr lang="en-US" sz="3600" dirty="0" smtClean="0"/>
              <a:t>услугата</a:t>
            </a:r>
            <a:r>
              <a:rPr lang="bg-BG" sz="3600" dirty="0" smtClean="0"/>
              <a:t>.</a:t>
            </a:r>
            <a:r>
              <a:rPr lang="en-US" sz="3600" dirty="0" smtClean="0"/>
              <a:t> </a:t>
            </a:r>
          </a:p>
          <a:p>
            <a:pPr eaLnBrk="1" hangingPunct="1">
              <a:defRPr/>
            </a:pPr>
            <a:r>
              <a:rPr lang="en-US" sz="3600" dirty="0" smtClean="0"/>
              <a:t>Снижение</a:t>
            </a:r>
            <a:r>
              <a:rPr lang="en-US" sz="3600" dirty="0" smtClean="0"/>
              <a:t> </a:t>
            </a:r>
            <a:r>
              <a:rPr lang="en-US" sz="3600" dirty="0" smtClean="0"/>
              <a:t>на</a:t>
            </a:r>
            <a:r>
              <a:rPr lang="en-US" sz="4400" dirty="0" smtClean="0"/>
              <a:t> </a:t>
            </a:r>
            <a:r>
              <a:rPr lang="en-US" sz="4400" dirty="0" smtClean="0"/>
              <a:t>разходите</a:t>
            </a:r>
            <a:r>
              <a:rPr lang="en-US" sz="4400" dirty="0" smtClean="0"/>
              <a:t> </a:t>
            </a:r>
            <a:r>
              <a:rPr lang="en-US" sz="3600" dirty="0" smtClean="0"/>
              <a:t>за</a:t>
            </a:r>
            <a:r>
              <a:rPr lang="en-US" sz="3600" dirty="0" smtClean="0"/>
              <a:t> </a:t>
            </a:r>
            <a:r>
              <a:rPr lang="en-US" sz="3600" dirty="0" smtClean="0"/>
              <a:t>водоподаване</a:t>
            </a:r>
            <a:r>
              <a:rPr lang="bg-BG" sz="3600" dirty="0" smtClean="0"/>
              <a:t>.</a:t>
            </a:r>
            <a:endParaRPr lang="en-US" sz="3600" dirty="0" smtClean="0"/>
          </a:p>
          <a:p>
            <a:pPr eaLnBrk="1" hangingPunct="1">
              <a:buFont typeface="Wingdings" panose="05000000000000000000" pitchFamily="2" charset="2"/>
              <a:buNone/>
              <a:defRPr/>
            </a:pPr>
            <a:endParaRPr lang="en-US" sz="36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Rectangle 3"/>
          <p:cNvSpPr>
            <a:spLocks noGrp="1" noRot="1" noChangeArrowheads="1"/>
          </p:cNvSpPr>
          <p:nvPr>
            <p:ph type="body" idx="1"/>
          </p:nvPr>
        </p:nvSpPr>
        <p:spPr>
          <a:xfrm>
            <a:off x="457200" y="549275"/>
            <a:ext cx="8507413" cy="5903913"/>
          </a:xfrm>
        </p:spPr>
        <p:txBody>
          <a:bodyPr/>
          <a:lstStyle/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en-US" sz="5400" dirty="0" smtClean="0"/>
              <a:t>Очакван</a:t>
            </a:r>
            <a:r>
              <a:rPr lang="en-US" sz="5400" dirty="0" smtClean="0"/>
              <a:t> </a:t>
            </a:r>
            <a:r>
              <a:rPr lang="en-US" sz="5400" dirty="0" smtClean="0"/>
              <a:t>ефект</a:t>
            </a:r>
            <a:r>
              <a:rPr lang="en-US" sz="5400" dirty="0" smtClean="0"/>
              <a:t> </a:t>
            </a:r>
            <a:r>
              <a:rPr lang="en-US" sz="5400" dirty="0" smtClean="0"/>
              <a:t>от</a:t>
            </a:r>
            <a:r>
              <a:rPr lang="en-US" sz="5400" dirty="0" smtClean="0"/>
              <a:t> </a:t>
            </a:r>
            <a:endParaRPr lang="bg-BG" sz="5400" dirty="0" smtClean="0"/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bg-BG" sz="5400" dirty="0" smtClean="0"/>
              <a:t>п</a:t>
            </a:r>
            <a:r>
              <a:rPr lang="en-US" sz="5400" dirty="0" smtClean="0"/>
              <a:t>одмяната</a:t>
            </a:r>
            <a:r>
              <a:rPr lang="bg-BG" sz="5400" dirty="0" smtClean="0"/>
              <a:t> </a:t>
            </a:r>
            <a:r>
              <a:rPr lang="en-US" sz="5400" dirty="0" smtClean="0"/>
              <a:t>на</a:t>
            </a:r>
            <a:r>
              <a:rPr lang="en-US" sz="5400" dirty="0" smtClean="0"/>
              <a:t> </a:t>
            </a:r>
            <a:r>
              <a:rPr lang="en-US" sz="5400" dirty="0" smtClean="0"/>
              <a:t>помпените</a:t>
            </a:r>
            <a:r>
              <a:rPr lang="en-US" sz="5400" dirty="0" smtClean="0"/>
              <a:t> </a:t>
            </a:r>
            <a:endParaRPr lang="bg-BG" sz="5400" dirty="0" smtClean="0"/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en-US" sz="5400" dirty="0" smtClean="0"/>
              <a:t>агрегати</a:t>
            </a:r>
            <a:r>
              <a:rPr lang="bg-BG" dirty="0" smtClean="0"/>
              <a:t>:</a:t>
            </a:r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bg-BG" sz="5400" dirty="0" smtClean="0">
                <a:latin typeface="Times New Roman" pitchFamily="18" charset="0"/>
              </a:rPr>
              <a:t>Спестена ел</a:t>
            </a:r>
            <a:r>
              <a:rPr lang="bg-BG" sz="5400" dirty="0" smtClean="0">
                <a:latin typeface="Times New Roman" pitchFamily="18" charset="0"/>
              </a:rPr>
              <a:t>. енергия </a:t>
            </a:r>
            <a:r>
              <a:rPr lang="bg-BG" sz="5400" dirty="0" smtClean="0">
                <a:latin typeface="Times New Roman" pitchFamily="18" charset="0"/>
              </a:rPr>
              <a:t>– </a:t>
            </a:r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bg-BG" sz="4800" dirty="0" smtClean="0">
                <a:latin typeface="Times New Roman" pitchFamily="18" charset="0"/>
              </a:rPr>
              <a:t>2 400 хил.</a:t>
            </a:r>
            <a:r>
              <a:rPr lang="en-US" sz="4800" dirty="0" smtClean="0">
                <a:latin typeface="Times New Roman" pitchFamily="18" charset="0"/>
              </a:rPr>
              <a:t>KWh </a:t>
            </a:r>
            <a:r>
              <a:rPr lang="bg-BG" sz="4800" dirty="0" smtClean="0">
                <a:latin typeface="Times New Roman" pitchFamily="18" charset="0"/>
              </a:rPr>
              <a:t>за 1 година </a:t>
            </a:r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bg-BG" sz="4800" dirty="0" smtClean="0">
                <a:latin typeface="Times New Roman" pitchFamily="18" charset="0"/>
              </a:rPr>
              <a:t>или 150</a:t>
            </a:r>
            <a:r>
              <a:rPr lang="en-US" sz="4800" dirty="0" smtClean="0">
                <a:latin typeface="Times New Roman" pitchFamily="18" charset="0"/>
              </a:rPr>
              <a:t> </a:t>
            </a:r>
            <a:r>
              <a:rPr lang="en-US" sz="4800" dirty="0" smtClean="0">
                <a:latin typeface="Times New Roman" pitchFamily="18" charset="0"/>
              </a:rPr>
              <a:t>хил</a:t>
            </a:r>
            <a:r>
              <a:rPr lang="en-US" sz="4800" dirty="0" smtClean="0">
                <a:latin typeface="Times New Roman" pitchFamily="18" charset="0"/>
              </a:rPr>
              <a:t>.</a:t>
            </a:r>
            <a:r>
              <a:rPr lang="bg-BG" sz="4800" dirty="0" smtClean="0">
                <a:latin typeface="Times New Roman" pitchFamily="18" charset="0"/>
              </a:rPr>
              <a:t> </a:t>
            </a:r>
            <a:r>
              <a:rPr lang="en-US" sz="4800" dirty="0" smtClean="0">
                <a:latin typeface="Times New Roman" pitchFamily="18" charset="0"/>
              </a:rPr>
              <a:t>евро</a:t>
            </a:r>
            <a:r>
              <a:rPr lang="en-US" sz="4800" dirty="0" smtClean="0">
                <a:latin typeface="Times New Roman" pitchFamily="18" charset="0"/>
              </a:rPr>
              <a:t> </a:t>
            </a:r>
            <a:r>
              <a:rPr lang="en-US" sz="4800" dirty="0" smtClean="0">
                <a:latin typeface="Times New Roman" pitchFamily="18" charset="0"/>
              </a:rPr>
              <a:t>годишно</a:t>
            </a:r>
            <a:r>
              <a:rPr lang="bg-BG" sz="4800" dirty="0" smtClean="0">
                <a:latin typeface="Times New Roman" pitchFamily="18" charset="0"/>
              </a:rPr>
              <a:t>.</a:t>
            </a:r>
            <a:endParaRPr lang="en-US" sz="4800" dirty="0" smtClean="0"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7" name="Rectangle 3"/>
          <p:cNvSpPr>
            <a:spLocks noGrp="1" noRot="1" noChangeArrowheads="1"/>
          </p:cNvSpPr>
          <p:nvPr>
            <p:ph type="body" idx="1"/>
          </p:nvPr>
        </p:nvSpPr>
        <p:spPr>
          <a:xfrm>
            <a:off x="301625" y="404813"/>
            <a:ext cx="8540750" cy="6192837"/>
          </a:xfrm>
        </p:spPr>
        <p:txBody>
          <a:bodyPr/>
          <a:lstStyle/>
          <a:p>
            <a:pPr eaLnBrk="1" hangingPunct="1">
              <a:defRPr/>
            </a:pPr>
            <a:r>
              <a:rPr lang="bg-BG" sz="3600" dirty="0" smtClean="0"/>
              <a:t>Възложител на проекта е Изпълнителна Агенция ИСПА към МРРБ гр</a:t>
            </a:r>
            <a:r>
              <a:rPr lang="bg-BG" sz="3600" dirty="0" smtClean="0"/>
              <a:t>. София</a:t>
            </a:r>
            <a:r>
              <a:rPr lang="bg-BG" sz="3600" dirty="0" smtClean="0"/>
              <a:t>.</a:t>
            </a:r>
          </a:p>
          <a:p>
            <a:pPr eaLnBrk="1" hangingPunct="1">
              <a:defRPr/>
            </a:pPr>
            <a:r>
              <a:rPr lang="bg-BG" sz="3600" dirty="0" smtClean="0"/>
              <a:t>Краен </a:t>
            </a:r>
            <a:r>
              <a:rPr lang="bg-BG" sz="3600" dirty="0" smtClean="0"/>
              <a:t>бенефициен</a:t>
            </a:r>
            <a:r>
              <a:rPr lang="bg-BG" sz="3600" dirty="0" smtClean="0"/>
              <a:t> Водоснабдяване и канализация ООД гр</a:t>
            </a:r>
            <a:r>
              <a:rPr lang="bg-BG" sz="3600" dirty="0" smtClean="0"/>
              <a:t>. Русе</a:t>
            </a:r>
            <a:r>
              <a:rPr lang="bg-BG" sz="3600" dirty="0" smtClean="0"/>
              <a:t>.</a:t>
            </a:r>
          </a:p>
          <a:p>
            <a:pPr eaLnBrk="1" hangingPunct="1">
              <a:defRPr/>
            </a:pPr>
            <a:r>
              <a:rPr lang="bg-BG" sz="3600" dirty="0" smtClean="0"/>
              <a:t>Проекта за подмяна на помпи и оборудване е част от </a:t>
            </a:r>
            <a:r>
              <a:rPr lang="bg-BG" sz="3600" dirty="0" smtClean="0"/>
              <a:t>мегапроекта</a:t>
            </a:r>
            <a:r>
              <a:rPr lang="bg-BG" sz="3600" dirty="0" smtClean="0"/>
              <a:t> Подобряване водния цикъл на гр</a:t>
            </a:r>
            <a:r>
              <a:rPr lang="bg-BG" sz="3600" dirty="0" smtClean="0"/>
              <a:t>. Русе</a:t>
            </a:r>
            <a:r>
              <a:rPr lang="bg-BG" sz="3600" dirty="0" smtClean="0"/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1" name="Rectangle 3"/>
          <p:cNvSpPr>
            <a:spLocks noGrp="1" noRot="1" noChangeArrowheads="1"/>
          </p:cNvSpPr>
          <p:nvPr>
            <p:ph type="body" idx="1"/>
          </p:nvPr>
        </p:nvSpPr>
        <p:spPr>
          <a:xfrm>
            <a:off x="0" y="333375"/>
            <a:ext cx="9144000" cy="6191250"/>
          </a:xfrm>
        </p:spPr>
        <p:txBody>
          <a:bodyPr/>
          <a:lstStyle/>
          <a:p>
            <a:pPr algn="ctr" eaLnBrk="1" hangingPunct="1">
              <a:buFont typeface="Wingdings" panose="05000000000000000000" pitchFamily="2" charset="2"/>
              <a:buNone/>
              <a:defRPr/>
            </a:pPr>
            <a:r>
              <a:rPr lang="bg-BG" sz="4800" dirty="0" smtClean="0"/>
              <a:t>Доставката на ПА и оборудването се извърши от </a:t>
            </a:r>
          </a:p>
          <a:p>
            <a:pPr algn="ctr" eaLnBrk="1" hangingPunct="1">
              <a:buFont typeface="Wingdings" panose="05000000000000000000" pitchFamily="2" charset="2"/>
              <a:buNone/>
              <a:defRPr/>
            </a:pPr>
            <a:r>
              <a:rPr lang="bg-BG" sz="5400" dirty="0" smtClean="0"/>
              <a:t>немската фирма Вило</a:t>
            </a:r>
            <a:r>
              <a:rPr lang="bg-BG" sz="4800" dirty="0" smtClean="0"/>
              <a:t> </a:t>
            </a:r>
            <a:endParaRPr lang="en-US" sz="4800" dirty="0" smtClean="0"/>
          </a:p>
          <a:p>
            <a:pPr algn="ctr" eaLnBrk="1" hangingPunct="1">
              <a:buFont typeface="Wingdings" panose="05000000000000000000" pitchFamily="2" charset="2"/>
              <a:buNone/>
              <a:defRPr/>
            </a:pPr>
            <a:r>
              <a:rPr lang="bg-BG" sz="4800" dirty="0" smtClean="0"/>
              <a:t>и възлиза на </a:t>
            </a:r>
          </a:p>
          <a:p>
            <a:pPr algn="ctr" eaLnBrk="1" hangingPunct="1">
              <a:buFont typeface="Wingdings" panose="05000000000000000000" pitchFamily="2" charset="2"/>
              <a:buNone/>
              <a:defRPr/>
            </a:pPr>
            <a:r>
              <a:rPr lang="bg-BG" sz="6000" dirty="0" smtClean="0"/>
              <a:t>1 120 000 евро</a:t>
            </a:r>
          </a:p>
          <a:p>
            <a:pPr eaLnBrk="1" hangingPunct="1">
              <a:buFont typeface="Wingdings" panose="05000000000000000000" pitchFamily="2" charset="2"/>
              <a:buNone/>
              <a:defRPr/>
            </a:pPr>
            <a:endParaRPr lang="bg-BG" sz="1200" dirty="0" smtClean="0"/>
          </a:p>
          <a:p>
            <a:pPr eaLnBrk="1" hangingPunct="1">
              <a:buFont typeface="Wingdings" panose="05000000000000000000" pitchFamily="2" charset="2"/>
              <a:buNone/>
              <a:defRPr/>
            </a:pPr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4"/>
          <p:cNvSpPr>
            <a:spLocks noChangeArrowheads="1"/>
          </p:cNvSpPr>
          <p:nvPr/>
        </p:nvSpPr>
        <p:spPr bwMode="auto">
          <a:xfrm>
            <a:off x="468313" y="981075"/>
            <a:ext cx="9144000" cy="533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bg-BG" altLang="bg-BG" sz="4000" dirty="0"/>
              <a:t>Тези средства са получени като</a:t>
            </a:r>
          </a:p>
          <a:p>
            <a:r>
              <a:rPr lang="bg-BG" altLang="bg-BG" sz="4400" dirty="0"/>
              <a:t>безвъзмездна</a:t>
            </a:r>
            <a:r>
              <a:rPr lang="bg-BG" altLang="bg-BG" sz="4000" dirty="0"/>
              <a:t> помощ за ВиК Русе</a:t>
            </a:r>
          </a:p>
          <a:p>
            <a:r>
              <a:rPr lang="bg-BG" altLang="bg-BG" sz="4000" dirty="0"/>
              <a:t>както следва:</a:t>
            </a:r>
          </a:p>
          <a:p>
            <a:endParaRPr lang="bg-BG" altLang="bg-BG" sz="4000" dirty="0"/>
          </a:p>
          <a:p>
            <a:endParaRPr lang="bg-BG" altLang="bg-BG" sz="800" dirty="0"/>
          </a:p>
          <a:p>
            <a:pPr>
              <a:buFontTx/>
              <a:buAutoNum type="arabicPeriod"/>
            </a:pPr>
            <a:r>
              <a:rPr lang="bg-BG" altLang="bg-BG" sz="3200" dirty="0"/>
              <a:t>От </a:t>
            </a:r>
            <a:r>
              <a:rPr lang="bg-BG" altLang="bg-BG" sz="3600" dirty="0" smtClean="0"/>
              <a:t>ИСПА, като</a:t>
            </a:r>
            <a:r>
              <a:rPr lang="bg-BG" altLang="bg-BG" sz="3200" dirty="0" smtClean="0"/>
              <a:t> </a:t>
            </a:r>
            <a:r>
              <a:rPr lang="bg-BG" altLang="bg-BG" sz="3200" dirty="0"/>
              <a:t>елемент от общия</a:t>
            </a:r>
          </a:p>
          <a:p>
            <a:r>
              <a:rPr lang="bg-BG" altLang="bg-BG" sz="3200" dirty="0"/>
              <a:t>проект за подобряване на водния цикъл</a:t>
            </a:r>
          </a:p>
          <a:p>
            <a:r>
              <a:rPr lang="bg-BG" altLang="bg-BG" sz="3200" dirty="0"/>
              <a:t>на гр</a:t>
            </a:r>
            <a:r>
              <a:rPr lang="bg-BG" altLang="bg-BG" sz="3200" dirty="0" smtClean="0"/>
              <a:t>. Русе </a:t>
            </a:r>
            <a:r>
              <a:rPr lang="bg-BG" altLang="bg-BG" sz="3200" dirty="0"/>
              <a:t>в размер на 920 000 евро.</a:t>
            </a:r>
          </a:p>
          <a:p>
            <a:endParaRPr lang="bg-BG" altLang="bg-BG" sz="3200" dirty="0"/>
          </a:p>
          <a:p>
            <a:endParaRPr lang="bg-BG" altLang="bg-BG" sz="800" dirty="0"/>
          </a:p>
          <a:p>
            <a:pPr>
              <a:buFontTx/>
              <a:buAutoNum type="arabicPeriod" startAt="2"/>
            </a:pPr>
            <a:r>
              <a:rPr lang="bg-BG" altLang="bg-BG" sz="3200" dirty="0"/>
              <a:t>От Републиканския бюджет – 200 000 евро.</a:t>
            </a:r>
            <a:endParaRPr lang="en-US" altLang="bg-BG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1" name="Rectangle 3"/>
          <p:cNvSpPr>
            <a:spLocks noGrp="1" noRot="1" noChangeArrowheads="1"/>
          </p:cNvSpPr>
          <p:nvPr>
            <p:ph type="body" idx="1"/>
          </p:nvPr>
        </p:nvSpPr>
        <p:spPr>
          <a:xfrm>
            <a:off x="323850" y="333375"/>
            <a:ext cx="8540750" cy="5759450"/>
          </a:xfrm>
        </p:spPr>
        <p:txBody>
          <a:bodyPr/>
          <a:lstStyle/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bg-BG" sz="4800" dirty="0" smtClean="0"/>
              <a:t>Това е </a:t>
            </a:r>
            <a:r>
              <a:rPr lang="bg-BG" sz="5400" dirty="0" smtClean="0"/>
              <a:t>първи</a:t>
            </a:r>
            <a:r>
              <a:rPr lang="bg-BG" sz="4800" dirty="0" smtClean="0"/>
              <a:t> за България </a:t>
            </a:r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bg-BG" sz="4800" dirty="0" smtClean="0"/>
              <a:t>проект</a:t>
            </a:r>
            <a:r>
              <a:rPr lang="bg-BG" sz="4800" dirty="0" smtClean="0"/>
              <a:t>, който </a:t>
            </a:r>
            <a:r>
              <a:rPr lang="bg-BG" sz="4800" dirty="0" smtClean="0"/>
              <a:t>ползва </a:t>
            </a:r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bg-BG" sz="4800" dirty="0" smtClean="0"/>
              <a:t>безвъзмездна помощ за </a:t>
            </a:r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bg-BG" sz="4800" dirty="0" smtClean="0"/>
              <a:t>подобряване на </a:t>
            </a:r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bg-BG" sz="4800" dirty="0" smtClean="0"/>
              <a:t>енергийната ефективност </a:t>
            </a:r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bg-BG" sz="4800" dirty="0" smtClean="0"/>
              <a:t>на водоснабдителна фирма.</a:t>
            </a:r>
            <a:endParaRPr lang="en-US" sz="48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5" name="Rectangle 3"/>
          <p:cNvSpPr>
            <a:spLocks noGrp="1" noRot="1" noChangeArrowheads="1"/>
          </p:cNvSpPr>
          <p:nvPr>
            <p:ph type="body" idx="1"/>
          </p:nvPr>
        </p:nvSpPr>
        <p:spPr>
          <a:xfrm>
            <a:off x="301625" y="188913"/>
            <a:ext cx="8540750" cy="6408737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bg-BG" sz="3600" dirty="0" smtClean="0"/>
              <a:t>За по-малко от 1 година се 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bg-BG" sz="3600" dirty="0" smtClean="0"/>
              <a:t>инвестираха в нови ПА 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bg-BG" sz="4000" dirty="0" smtClean="0"/>
              <a:t>2 200 000</a:t>
            </a:r>
            <a:r>
              <a:rPr lang="bg-BG" sz="3600" dirty="0" smtClean="0"/>
              <a:t> лева.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endParaRPr lang="bg-BG" sz="1000" dirty="0" smtClean="0"/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bg-BG" sz="3600" dirty="0" smtClean="0"/>
              <a:t>Средно за година със собствени 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bg-BG" sz="3600" dirty="0" smtClean="0"/>
              <a:t>средства закупуваме нови ПА за 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bg-BG" sz="4000" dirty="0" smtClean="0"/>
              <a:t>50 000</a:t>
            </a:r>
            <a:r>
              <a:rPr lang="bg-BG" sz="3600" dirty="0" smtClean="0"/>
              <a:t> лева.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endParaRPr lang="bg-BG" sz="1200" dirty="0" smtClean="0"/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bg-BG" sz="3600" dirty="0" smtClean="0"/>
              <a:t>В този проект се вложиха пари за 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bg-BG" sz="3600" dirty="0" smtClean="0"/>
              <a:t>енергийна ефективност колкото 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bg-BG" sz="3600" dirty="0" smtClean="0"/>
              <a:t>обикновено влагаме за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bg-BG" sz="3600" dirty="0" smtClean="0"/>
              <a:t> </a:t>
            </a:r>
            <a:r>
              <a:rPr lang="bg-BG" sz="4400" dirty="0" smtClean="0"/>
              <a:t>45 години.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endParaRPr lang="bg-BG" sz="2400" dirty="0" smtClean="0"/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endParaRPr lang="en-US" sz="24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9" name="Rectangle 3"/>
          <p:cNvSpPr>
            <a:spLocks noGrp="1" noRot="1" noChangeArrowheads="1"/>
          </p:cNvSpPr>
          <p:nvPr>
            <p:ph type="body" idx="1"/>
          </p:nvPr>
        </p:nvSpPr>
        <p:spPr>
          <a:xfrm>
            <a:off x="301625" y="692150"/>
            <a:ext cx="8540750" cy="5407025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bg-BG" dirty="0" smtClean="0"/>
              <a:t>Новите помпени агрегати работят по-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bg-BG" dirty="0" smtClean="0"/>
              <a:t>ефективно</a:t>
            </a:r>
            <a:r>
              <a:rPr lang="bg-BG" dirty="0" smtClean="0"/>
              <a:t>, защото </a:t>
            </a:r>
            <a:r>
              <a:rPr lang="bg-BG" dirty="0" smtClean="0"/>
              <a:t>са съвременни и са 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bg-BG" dirty="0" smtClean="0"/>
              <a:t>произведени с натрупания опит в областта 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bg-BG" dirty="0" smtClean="0"/>
              <a:t>на </a:t>
            </a:r>
            <a:r>
              <a:rPr lang="bg-BG" dirty="0" smtClean="0"/>
              <a:t>помпостроенето</a:t>
            </a:r>
            <a:r>
              <a:rPr lang="bg-BG" dirty="0" smtClean="0"/>
              <a:t> и с използването на 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bg-BG" dirty="0" smtClean="0"/>
              <a:t>новооткрити материали през последните 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bg-BG" dirty="0" smtClean="0"/>
              <a:t>30 години.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bg-BG" dirty="0" smtClean="0"/>
              <a:t>Те са подбрани</a:t>
            </a:r>
            <a:r>
              <a:rPr lang="bg-BG" dirty="0" smtClean="0"/>
              <a:t>, така </a:t>
            </a:r>
            <a:r>
              <a:rPr lang="bg-BG" dirty="0" smtClean="0"/>
              <a:t>че да работят с 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bg-BG" dirty="0" smtClean="0"/>
              <a:t>максимално КПД съобразно 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bg-BG" dirty="0" smtClean="0"/>
              <a:t>характеристиките на напорните 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bg-BG" dirty="0" smtClean="0"/>
              <a:t>водопроводи.</a:t>
            </a:r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6" name="Rectangle 4"/>
          <p:cNvSpPr>
            <a:spLocks noChangeArrowheads="1"/>
          </p:cNvSpPr>
          <p:nvPr/>
        </p:nvSpPr>
        <p:spPr bwMode="auto">
          <a:xfrm>
            <a:off x="250825" y="260350"/>
            <a:ext cx="8642350" cy="6034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defRPr/>
            </a:pPr>
            <a:r>
              <a:rPr lang="bg-BG" sz="40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Срок на доставка на съоръженията </a:t>
            </a:r>
          </a:p>
          <a:p>
            <a:pPr algn="ctr">
              <a:defRPr/>
            </a:pPr>
            <a:r>
              <a:rPr lang="bg-BG" sz="44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6 календарни месеца</a:t>
            </a:r>
            <a:endParaRPr lang="en-US" sz="4400" dirty="0"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  <a:p>
            <a:pPr algn="ctr">
              <a:defRPr/>
            </a:pPr>
            <a:r>
              <a:rPr lang="bg-BG" sz="44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от 09.2007 до 02.2008 год.</a:t>
            </a:r>
            <a:r>
              <a:rPr lang="bg-BG" sz="40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</a:t>
            </a:r>
          </a:p>
          <a:p>
            <a:pPr algn="ctr">
              <a:defRPr/>
            </a:pPr>
            <a:endParaRPr lang="bg-BG" dirty="0"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  <a:p>
            <a:pPr algn="ctr">
              <a:defRPr/>
            </a:pPr>
            <a:r>
              <a:rPr lang="bg-BG" sz="40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Срок на монтаж на съоръженията  </a:t>
            </a:r>
          </a:p>
          <a:p>
            <a:pPr algn="ctr">
              <a:defRPr/>
            </a:pPr>
            <a:r>
              <a:rPr lang="bg-BG" sz="44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6 календарни месеца</a:t>
            </a:r>
            <a:endParaRPr lang="en-US" sz="4400" dirty="0"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  <a:p>
            <a:pPr algn="ctr">
              <a:defRPr/>
            </a:pPr>
            <a:r>
              <a:rPr lang="bg-BG" sz="44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от 03.2008 до</a:t>
            </a:r>
            <a:r>
              <a:rPr lang="en-US" sz="44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</a:t>
            </a:r>
            <a:r>
              <a:rPr lang="bg-BG" sz="44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09.2008 год.</a:t>
            </a:r>
          </a:p>
          <a:p>
            <a:pPr algn="ctr">
              <a:defRPr/>
            </a:pPr>
            <a:r>
              <a:rPr lang="bg-BG" sz="20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</a:t>
            </a:r>
          </a:p>
          <a:p>
            <a:pPr algn="ctr">
              <a:defRPr/>
            </a:pPr>
            <a:r>
              <a:rPr lang="bg-BG" sz="48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Изпълнител на монтажа -  ВиК Русе</a:t>
            </a:r>
            <a:endParaRPr lang="en-US" sz="4800" dirty="0"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Rectangle 3"/>
          <p:cNvSpPr>
            <a:spLocks noGrp="1" noRot="1" noChangeArrowheads="1"/>
          </p:cNvSpPr>
          <p:nvPr>
            <p:ph type="body" idx="1"/>
          </p:nvPr>
        </p:nvSpPr>
        <p:spPr>
          <a:xfrm>
            <a:off x="0" y="0"/>
            <a:ext cx="8893175" cy="6669088"/>
          </a:xfrm>
        </p:spPr>
        <p:txBody>
          <a:bodyPr/>
          <a:lstStyle/>
          <a:p>
            <a:pPr algn="ctr" eaLnBrk="1" hangingPunct="1">
              <a:buFont typeface="Wingdings" panose="05000000000000000000" pitchFamily="2" charset="2"/>
              <a:buNone/>
              <a:defRPr/>
            </a:pPr>
            <a:r>
              <a:rPr lang="en-US" dirty="0" smtClean="0"/>
              <a:t>В </a:t>
            </a:r>
            <a:r>
              <a:rPr lang="en-US" dirty="0" smtClean="0"/>
              <a:t>проекта</a:t>
            </a:r>
            <a:r>
              <a:rPr lang="en-US" dirty="0" smtClean="0"/>
              <a:t> е </a:t>
            </a:r>
            <a:r>
              <a:rPr lang="en-US" dirty="0" smtClean="0"/>
              <a:t>включена</a:t>
            </a:r>
            <a:r>
              <a:rPr lang="en-US" dirty="0" smtClean="0"/>
              <a:t> </a:t>
            </a:r>
            <a:r>
              <a:rPr lang="en-US" dirty="0" smtClean="0"/>
              <a:t>подмяната</a:t>
            </a:r>
            <a:r>
              <a:rPr lang="en-US" dirty="0" smtClean="0"/>
              <a:t> </a:t>
            </a:r>
            <a:r>
              <a:rPr lang="en-US" dirty="0" smtClean="0"/>
              <a:t>на</a:t>
            </a:r>
            <a:endParaRPr lang="en-US" dirty="0" smtClean="0"/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en-US" dirty="0" smtClean="0"/>
              <a:t>старите</a:t>
            </a:r>
            <a:r>
              <a:rPr lang="en-US" dirty="0" smtClean="0"/>
              <a:t> ПА с </a:t>
            </a:r>
            <a:r>
              <a:rPr lang="en-US" dirty="0" smtClean="0"/>
              <a:t>нови</a:t>
            </a:r>
            <a:r>
              <a:rPr lang="en-US" dirty="0" smtClean="0"/>
              <a:t>, </a:t>
            </a:r>
            <a:r>
              <a:rPr lang="en-US" dirty="0" smtClean="0"/>
              <a:t>високоефективни</a:t>
            </a:r>
            <a:r>
              <a:rPr lang="bg-BG" dirty="0" smtClean="0"/>
              <a:t> п</a:t>
            </a:r>
            <a:r>
              <a:rPr lang="en-US" dirty="0" smtClean="0"/>
              <a:t>омпи</a:t>
            </a:r>
            <a:endParaRPr lang="bg-BG" dirty="0" smtClean="0"/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bg-BG" dirty="0" smtClean="0"/>
              <a:t>Вило</a:t>
            </a:r>
            <a:r>
              <a:rPr lang="en-US" dirty="0" smtClean="0"/>
              <a:t>, </a:t>
            </a:r>
            <a:r>
              <a:rPr lang="en-US" dirty="0" smtClean="0"/>
              <a:t>както</a:t>
            </a:r>
            <a:r>
              <a:rPr lang="en-US" dirty="0" smtClean="0"/>
              <a:t> </a:t>
            </a:r>
            <a:r>
              <a:rPr lang="en-US" dirty="0" smtClean="0"/>
              <a:t>следва</a:t>
            </a:r>
            <a:r>
              <a:rPr lang="en-US" dirty="0" smtClean="0"/>
              <a:t>:</a:t>
            </a:r>
          </a:p>
          <a:p>
            <a:pPr algn="ctr" eaLnBrk="1" hangingPunct="1">
              <a:buFont typeface="Wingdings" panose="05000000000000000000" pitchFamily="2" charset="2"/>
              <a:buNone/>
              <a:defRPr/>
            </a:pPr>
            <a:endParaRPr lang="en-US" sz="2000" dirty="0" smtClean="0"/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en-US" sz="2800" dirty="0" smtClean="0"/>
              <a:t>ПС І-</a:t>
            </a:r>
            <a:r>
              <a:rPr lang="en-US" sz="2800" dirty="0" smtClean="0"/>
              <a:t>ви</a:t>
            </a:r>
            <a:r>
              <a:rPr lang="en-US" sz="2800" dirty="0" smtClean="0"/>
              <a:t> </a:t>
            </a:r>
            <a:r>
              <a:rPr lang="en-US" sz="2800" dirty="0" smtClean="0"/>
              <a:t>подем</a:t>
            </a:r>
            <a:r>
              <a:rPr lang="en-US" sz="2800" dirty="0" smtClean="0"/>
              <a:t> - 5 </a:t>
            </a:r>
            <a:r>
              <a:rPr lang="en-US" sz="2800" dirty="0" smtClean="0"/>
              <a:t>бр</a:t>
            </a:r>
            <a:r>
              <a:rPr lang="en-US" sz="2800" dirty="0" smtClean="0"/>
              <a:t>.  </a:t>
            </a:r>
            <a:r>
              <a:rPr lang="bg-BG" sz="2800" dirty="0" smtClean="0"/>
              <a:t>вертикални ПА  6 К</a:t>
            </a:r>
            <a:r>
              <a:rPr lang="en-US" sz="2800" dirty="0" smtClean="0"/>
              <a:t>V</a:t>
            </a:r>
            <a:r>
              <a:rPr lang="bg-BG" sz="2800" dirty="0" smtClean="0"/>
              <a:t> </a:t>
            </a:r>
            <a:endParaRPr lang="en-US" sz="2800" dirty="0" smtClean="0"/>
          </a:p>
          <a:p>
            <a:pPr eaLnBrk="1" hangingPunct="1">
              <a:buFont typeface="Wingdings" panose="05000000000000000000" pitchFamily="2" charset="2"/>
              <a:buNone/>
              <a:defRPr/>
            </a:pPr>
            <a:endParaRPr lang="en-US" sz="2800" dirty="0" smtClean="0"/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en-US" sz="2800" dirty="0" smtClean="0"/>
              <a:t>ПС ІІ- </a:t>
            </a:r>
            <a:r>
              <a:rPr lang="en-US" sz="2800" dirty="0" smtClean="0"/>
              <a:t>ри</a:t>
            </a:r>
            <a:r>
              <a:rPr lang="en-US" sz="2800" dirty="0" smtClean="0"/>
              <a:t> </a:t>
            </a:r>
            <a:r>
              <a:rPr lang="en-US" sz="2800" dirty="0" smtClean="0"/>
              <a:t>подем</a:t>
            </a:r>
            <a:r>
              <a:rPr lang="en-US" sz="2800" dirty="0" smtClean="0"/>
              <a:t> - 5 </a:t>
            </a:r>
            <a:r>
              <a:rPr lang="en-US" sz="2800" dirty="0" smtClean="0"/>
              <a:t>бр</a:t>
            </a:r>
            <a:r>
              <a:rPr lang="en-US" sz="2800" dirty="0" smtClean="0"/>
              <a:t>. </a:t>
            </a:r>
            <a:r>
              <a:rPr lang="bg-BG" sz="2800" dirty="0" smtClean="0"/>
              <a:t>двуделни</a:t>
            </a:r>
            <a:r>
              <a:rPr lang="bg-BG" sz="2800" dirty="0" smtClean="0"/>
              <a:t> ПА 6 К</a:t>
            </a:r>
            <a:r>
              <a:rPr lang="en-US" sz="2800" dirty="0" smtClean="0"/>
              <a:t>V</a:t>
            </a:r>
          </a:p>
          <a:p>
            <a:pPr eaLnBrk="1" hangingPunct="1">
              <a:buFont typeface="Wingdings" panose="05000000000000000000" pitchFamily="2" charset="2"/>
              <a:buNone/>
              <a:defRPr/>
            </a:pPr>
            <a:endParaRPr lang="en-US" sz="2800" dirty="0" smtClean="0"/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en-US" sz="2800" dirty="0" smtClean="0"/>
              <a:t>ПС ІІІ-</a:t>
            </a:r>
            <a:r>
              <a:rPr lang="en-US" sz="2800" dirty="0" smtClean="0"/>
              <a:t>ти</a:t>
            </a:r>
            <a:r>
              <a:rPr lang="en-US" sz="2800" dirty="0" smtClean="0"/>
              <a:t> </a:t>
            </a:r>
            <a:r>
              <a:rPr lang="en-US" sz="2800" dirty="0" smtClean="0"/>
              <a:t>подем</a:t>
            </a:r>
            <a:r>
              <a:rPr lang="en-US" sz="2800" dirty="0" smtClean="0"/>
              <a:t> - 4 </a:t>
            </a:r>
            <a:r>
              <a:rPr lang="en-US" sz="2800" dirty="0" smtClean="0"/>
              <a:t>бр</a:t>
            </a:r>
            <a:r>
              <a:rPr lang="en-US" sz="2800" dirty="0" smtClean="0"/>
              <a:t>.</a:t>
            </a:r>
            <a:r>
              <a:rPr lang="bg-BG" sz="2800" dirty="0" smtClean="0"/>
              <a:t> </a:t>
            </a:r>
            <a:r>
              <a:rPr lang="bg-BG" sz="2800" dirty="0" smtClean="0"/>
              <a:t>двуделни</a:t>
            </a:r>
            <a:r>
              <a:rPr lang="bg-BG" sz="2800" dirty="0" smtClean="0"/>
              <a:t> ПА 0,4 К</a:t>
            </a:r>
            <a:r>
              <a:rPr lang="en-US" sz="2800" dirty="0" smtClean="0"/>
              <a:t>V</a:t>
            </a:r>
            <a:r>
              <a:rPr lang="bg-BG" sz="2000" dirty="0" smtClean="0"/>
              <a:t> </a:t>
            </a:r>
          </a:p>
          <a:p>
            <a:pPr algn="ctr" eaLnBrk="1" hangingPunct="1">
              <a:buFont typeface="Wingdings" panose="05000000000000000000" pitchFamily="2" charset="2"/>
              <a:buNone/>
              <a:defRPr/>
            </a:pPr>
            <a:endParaRPr lang="bg-BG" sz="2000" dirty="0" smtClean="0"/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bg-BG" sz="2800" dirty="0" smtClean="0"/>
              <a:t>Общо 14 от най-големите ПА във ВиК Русе</a:t>
            </a:r>
            <a:r>
              <a:rPr lang="bg-BG" sz="2800" dirty="0" smtClean="0"/>
              <a:t>, които</a:t>
            </a:r>
            <a:endParaRPr lang="bg-BG" sz="2800" dirty="0" smtClean="0"/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bg-BG" sz="2800" dirty="0" smtClean="0"/>
              <a:t>консумират 50 % от цялата ел</a:t>
            </a:r>
            <a:r>
              <a:rPr lang="bg-BG" sz="2800" dirty="0" smtClean="0"/>
              <a:t>. енергия </a:t>
            </a:r>
            <a:r>
              <a:rPr lang="bg-BG" sz="2800" dirty="0" smtClean="0"/>
              <a:t>за фирмата.</a:t>
            </a:r>
            <a:endParaRPr lang="en-US" sz="28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Clouds">
  <a:themeElements>
    <a:clrScheme name="Clouds 1">
      <a:dk1>
        <a:srgbClr val="4D4D4D"/>
      </a:dk1>
      <a:lt1>
        <a:srgbClr val="FFFFFF"/>
      </a:lt1>
      <a:dk2>
        <a:srgbClr val="0000A4"/>
      </a:dk2>
      <a:lt2>
        <a:srgbClr val="B7E7FF"/>
      </a:lt2>
      <a:accent1>
        <a:srgbClr val="0099CC"/>
      </a:accent1>
      <a:accent2>
        <a:srgbClr val="00CC99"/>
      </a:accent2>
      <a:accent3>
        <a:srgbClr val="AAAACF"/>
      </a:accent3>
      <a:accent4>
        <a:srgbClr val="DADADA"/>
      </a:accent4>
      <a:accent5>
        <a:srgbClr val="AACAE2"/>
      </a:accent5>
      <a:accent6>
        <a:srgbClr val="00B98A"/>
      </a:accent6>
      <a:hlink>
        <a:srgbClr val="FFCC00"/>
      </a:hlink>
      <a:folHlink>
        <a:srgbClr val="EE941C"/>
      </a:folHlink>
    </a:clrScheme>
    <a:fontScheme name="Clouds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Clouds 1">
        <a:dk1>
          <a:srgbClr val="4D4D4D"/>
        </a:dk1>
        <a:lt1>
          <a:srgbClr val="FFFFFF"/>
        </a:lt1>
        <a:dk2>
          <a:srgbClr val="0000A4"/>
        </a:dk2>
        <a:lt2>
          <a:srgbClr val="B7E7FF"/>
        </a:lt2>
        <a:accent1>
          <a:srgbClr val="0099CC"/>
        </a:accent1>
        <a:accent2>
          <a:srgbClr val="00CC99"/>
        </a:accent2>
        <a:accent3>
          <a:srgbClr val="AAAACF"/>
        </a:accent3>
        <a:accent4>
          <a:srgbClr val="DADADA"/>
        </a:accent4>
        <a:accent5>
          <a:srgbClr val="AACAE2"/>
        </a:accent5>
        <a:accent6>
          <a:srgbClr val="00B98A"/>
        </a:accent6>
        <a:hlink>
          <a:srgbClr val="FFCC00"/>
        </a:hlink>
        <a:folHlink>
          <a:srgbClr val="EE941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louds 2">
        <a:dk1>
          <a:srgbClr val="000066"/>
        </a:dk1>
        <a:lt1>
          <a:srgbClr val="FFFFFF"/>
        </a:lt1>
        <a:dk2>
          <a:srgbClr val="00A2DC"/>
        </a:dk2>
        <a:lt2>
          <a:srgbClr val="FFFFFF"/>
        </a:lt2>
        <a:accent1>
          <a:srgbClr val="0079A4"/>
        </a:accent1>
        <a:accent2>
          <a:srgbClr val="33CCCC"/>
        </a:accent2>
        <a:accent3>
          <a:srgbClr val="AACEEB"/>
        </a:accent3>
        <a:accent4>
          <a:srgbClr val="DADADA"/>
        </a:accent4>
        <a:accent5>
          <a:srgbClr val="AABECF"/>
        </a:accent5>
        <a:accent6>
          <a:srgbClr val="2DB9B9"/>
        </a:accent6>
        <a:hlink>
          <a:srgbClr val="FFFF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louds 3">
        <a:dk1>
          <a:srgbClr val="010199"/>
        </a:dk1>
        <a:lt1>
          <a:srgbClr val="FFFFFF"/>
        </a:lt1>
        <a:dk2>
          <a:srgbClr val="000092"/>
        </a:dk2>
        <a:lt2>
          <a:srgbClr val="CCFFFF"/>
        </a:lt2>
        <a:accent1>
          <a:srgbClr val="66CCFF"/>
        </a:accent1>
        <a:accent2>
          <a:srgbClr val="2EBDBA"/>
        </a:accent2>
        <a:accent3>
          <a:srgbClr val="AAAAC7"/>
        </a:accent3>
        <a:accent4>
          <a:srgbClr val="DADADA"/>
        </a:accent4>
        <a:accent5>
          <a:srgbClr val="B8E2FF"/>
        </a:accent5>
        <a:accent6>
          <a:srgbClr val="29ABA8"/>
        </a:accent6>
        <a:hlink>
          <a:srgbClr val="66FFFF"/>
        </a:hlink>
        <a:folHlink>
          <a:srgbClr val="CC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louds 4">
        <a:dk1>
          <a:srgbClr val="000000"/>
        </a:dk1>
        <a:lt1>
          <a:srgbClr val="FFFFFF"/>
        </a:lt1>
        <a:dk2>
          <a:srgbClr val="006A67"/>
        </a:dk2>
        <a:lt2>
          <a:srgbClr val="FFFFCC"/>
        </a:lt2>
        <a:accent1>
          <a:srgbClr val="33CCCC"/>
        </a:accent1>
        <a:accent2>
          <a:srgbClr val="6D6FC7"/>
        </a:accent2>
        <a:accent3>
          <a:srgbClr val="AAB9B8"/>
        </a:accent3>
        <a:accent4>
          <a:srgbClr val="DADADA"/>
        </a:accent4>
        <a:accent5>
          <a:srgbClr val="ADE2E2"/>
        </a:accent5>
        <a:accent6>
          <a:srgbClr val="6264B4"/>
        </a:accent6>
        <a:hlink>
          <a:srgbClr val="00FFFF"/>
        </a:hlink>
        <a:folHlink>
          <a:srgbClr val="00CC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louds 5">
        <a:dk1>
          <a:srgbClr val="4D4D4D"/>
        </a:dk1>
        <a:lt1>
          <a:srgbClr val="FFFFFF"/>
        </a:lt1>
        <a:dk2>
          <a:srgbClr val="650BB7"/>
        </a:dk2>
        <a:lt2>
          <a:srgbClr val="FFFFFF"/>
        </a:lt2>
        <a:accent1>
          <a:srgbClr val="FF66FF"/>
        </a:accent1>
        <a:accent2>
          <a:srgbClr val="666699"/>
        </a:accent2>
        <a:accent3>
          <a:srgbClr val="B8AAD8"/>
        </a:accent3>
        <a:accent4>
          <a:srgbClr val="DADADA"/>
        </a:accent4>
        <a:accent5>
          <a:srgbClr val="FFB8FF"/>
        </a:accent5>
        <a:accent6>
          <a:srgbClr val="5C5C8A"/>
        </a:accent6>
        <a:hlink>
          <a:srgbClr val="E9E9FF"/>
        </a:hlink>
        <a:folHlink>
          <a:srgbClr val="CCE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louds 6">
        <a:dk1>
          <a:srgbClr val="FFFFFF"/>
        </a:dk1>
        <a:lt1>
          <a:srgbClr val="FFFFFF"/>
        </a:lt1>
        <a:dk2>
          <a:srgbClr val="005000"/>
        </a:dk2>
        <a:lt2>
          <a:srgbClr val="DCEAAE"/>
        </a:lt2>
        <a:accent1>
          <a:srgbClr val="99CC00"/>
        </a:accent1>
        <a:accent2>
          <a:srgbClr val="6F801A"/>
        </a:accent2>
        <a:accent3>
          <a:srgbClr val="AAB3AA"/>
        </a:accent3>
        <a:accent4>
          <a:srgbClr val="DADADA"/>
        </a:accent4>
        <a:accent5>
          <a:srgbClr val="CAE2AA"/>
        </a:accent5>
        <a:accent6>
          <a:srgbClr val="647316"/>
        </a:accent6>
        <a:hlink>
          <a:srgbClr val="FFFFCC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louds 7">
        <a:dk1>
          <a:srgbClr val="4F4F77"/>
        </a:dk1>
        <a:lt1>
          <a:srgbClr val="FFFFFF"/>
        </a:lt1>
        <a:dk2>
          <a:srgbClr val="7979A5"/>
        </a:dk2>
        <a:lt2>
          <a:srgbClr val="F3F3FF"/>
        </a:lt2>
        <a:accent1>
          <a:srgbClr val="5D5D8B"/>
        </a:accent1>
        <a:accent2>
          <a:srgbClr val="66CCFF"/>
        </a:accent2>
        <a:accent3>
          <a:srgbClr val="BEBECF"/>
        </a:accent3>
        <a:accent4>
          <a:srgbClr val="DADADA"/>
        </a:accent4>
        <a:accent5>
          <a:srgbClr val="B6B6C4"/>
        </a:accent5>
        <a:accent6>
          <a:srgbClr val="5CB9E7"/>
        </a:accent6>
        <a:hlink>
          <a:srgbClr val="CCECFF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louds 8">
        <a:dk1>
          <a:srgbClr val="000000"/>
        </a:dk1>
        <a:lt1>
          <a:srgbClr val="B9B9B9"/>
        </a:lt1>
        <a:dk2>
          <a:srgbClr val="8A8472"/>
        </a:dk2>
        <a:lt2>
          <a:srgbClr val="4D4D4D"/>
        </a:lt2>
        <a:accent1>
          <a:srgbClr val="EDEEE2"/>
        </a:accent1>
        <a:accent2>
          <a:srgbClr val="7FAA7E"/>
        </a:accent2>
        <a:accent3>
          <a:srgbClr val="D9D9D9"/>
        </a:accent3>
        <a:accent4>
          <a:srgbClr val="000000"/>
        </a:accent4>
        <a:accent5>
          <a:srgbClr val="F4F5EE"/>
        </a:accent5>
        <a:accent6>
          <a:srgbClr val="729A72"/>
        </a:accent6>
        <a:hlink>
          <a:srgbClr val="008000"/>
        </a:hlink>
        <a:folHlink>
          <a:srgbClr val="9894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louds 9">
        <a:dk1>
          <a:srgbClr val="000000"/>
        </a:dk1>
        <a:lt1>
          <a:srgbClr val="FEA24E"/>
        </a:lt1>
        <a:dk2>
          <a:srgbClr val="CC6600"/>
        </a:dk2>
        <a:lt2>
          <a:srgbClr val="808080"/>
        </a:lt2>
        <a:accent1>
          <a:srgbClr val="FBEECD"/>
        </a:accent1>
        <a:accent2>
          <a:srgbClr val="ECD044"/>
        </a:accent2>
        <a:accent3>
          <a:srgbClr val="FECEB2"/>
        </a:accent3>
        <a:accent4>
          <a:srgbClr val="000000"/>
        </a:accent4>
        <a:accent5>
          <a:srgbClr val="FDF5E3"/>
        </a:accent5>
        <a:accent6>
          <a:srgbClr val="D6BC3D"/>
        </a:accent6>
        <a:hlink>
          <a:srgbClr val="E42B00"/>
        </a:hlink>
        <a:folHlink>
          <a:srgbClr val="996633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Clouds</Template>
  <TotalTime>158</TotalTime>
  <Words>518</Words>
  <Application>Microsoft Office PowerPoint</Application>
  <PresentationFormat>Презентация на цял екран (4:3)</PresentationFormat>
  <Paragraphs>96</Paragraphs>
  <Slides>13</Slides>
  <Notes>0</Notes>
  <HiddenSlides>0</HiddenSlides>
  <MMClips>0</MMClips>
  <ScaleCrop>false</ScaleCrop>
  <HeadingPairs>
    <vt:vector size="6" baseType="variant">
      <vt:variant>
        <vt:lpstr>Използвани шрифтове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Заглавия на слайдовете</vt:lpstr>
      </vt:variant>
      <vt:variant>
        <vt:i4>13</vt:i4>
      </vt:variant>
    </vt:vector>
  </HeadingPairs>
  <TitlesOfParts>
    <vt:vector size="18" baseType="lpstr">
      <vt:lpstr>Arial</vt:lpstr>
      <vt:lpstr>Wingdings</vt:lpstr>
      <vt:lpstr>Calibri</vt:lpstr>
      <vt:lpstr>Times New Roman</vt:lpstr>
      <vt:lpstr>Clouds</vt:lpstr>
      <vt:lpstr>Подобряване ефективността на основните помпени станции  във  ВиК Русе ООД  по проекта ИСПА 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</vt:vector>
  </TitlesOfParts>
  <Company>home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Помпени станции</dc:title>
  <dc:creator>pc</dc:creator>
  <cp:lastModifiedBy>Rumen Yordanov</cp:lastModifiedBy>
  <cp:revision>21</cp:revision>
  <dcterms:created xsi:type="dcterms:W3CDTF">2007-10-21T17:10:27Z</dcterms:created>
  <dcterms:modified xsi:type="dcterms:W3CDTF">2026-04-14T09:45:13Z</dcterms:modified>
</cp:coreProperties>
</file>