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6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013" autoAdjust="0"/>
    <p:restoredTop sz="94660"/>
  </p:normalViewPr>
  <p:slideViewPr>
    <p:cSldViewPr>
      <p:cViewPr varScale="1">
        <p:scale>
          <a:sx n="88" d="100"/>
          <a:sy n="88" d="100"/>
        </p:scale>
        <p:origin x="108" y="4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610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68611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68612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68613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grpSp>
          <p:nvGrpSpPr>
            <p:cNvPr id="68614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68615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68616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68617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68618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68619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68620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68621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68622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68623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68624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68625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68626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68627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</p:grpSp>
        <p:sp>
          <p:nvSpPr>
            <p:cNvPr id="68628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68629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68630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68631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17 w 717"/>
                <a:gd name="T1" fmla="*/ 845 h 845"/>
                <a:gd name="T2" fmla="*/ 717 w 717"/>
                <a:gd name="T3" fmla="*/ 821 h 845"/>
                <a:gd name="T4" fmla="*/ 574 w 717"/>
                <a:gd name="T5" fmla="*/ 605 h 845"/>
                <a:gd name="T6" fmla="*/ 406 w 717"/>
                <a:gd name="T7" fmla="*/ 396 h 845"/>
                <a:gd name="T8" fmla="*/ 221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09 w 717"/>
                <a:gd name="T15" fmla="*/ 198 h 845"/>
                <a:gd name="T16" fmla="*/ 400 w 717"/>
                <a:gd name="T17" fmla="*/ 408 h 845"/>
                <a:gd name="T18" fmla="*/ 568 w 717"/>
                <a:gd name="T19" fmla="*/ 623 h 845"/>
                <a:gd name="T20" fmla="*/ 717 w 717"/>
                <a:gd name="T21" fmla="*/ 845 h 845"/>
                <a:gd name="T22" fmla="*/ 717 w 717"/>
                <a:gd name="T23" fmla="*/ 845 h 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68632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07 w 407"/>
                <a:gd name="T1" fmla="*/ 414 h 414"/>
                <a:gd name="T2" fmla="*/ 407 w 407"/>
                <a:gd name="T3" fmla="*/ 396 h 414"/>
                <a:gd name="T4" fmla="*/ 222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16 w 407"/>
                <a:gd name="T13" fmla="*/ 204 h 414"/>
                <a:gd name="T14" fmla="*/ 407 w 407"/>
                <a:gd name="T15" fmla="*/ 414 h 414"/>
                <a:gd name="T16" fmla="*/ 407 w 407"/>
                <a:gd name="T17" fmla="*/ 414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68633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68634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86 w 586"/>
                <a:gd name="T1" fmla="*/ 0 h 599"/>
                <a:gd name="T2" fmla="*/ 568 w 586"/>
                <a:gd name="T3" fmla="*/ 0 h 599"/>
                <a:gd name="T4" fmla="*/ 407 w 586"/>
                <a:gd name="T5" fmla="*/ 132 h 599"/>
                <a:gd name="T6" fmla="*/ 257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57 w 586"/>
                <a:gd name="T17" fmla="*/ 282 h 599"/>
                <a:gd name="T18" fmla="*/ 413 w 586"/>
                <a:gd name="T19" fmla="*/ 138 h 599"/>
                <a:gd name="T20" fmla="*/ 586 w 586"/>
                <a:gd name="T21" fmla="*/ 0 h 599"/>
                <a:gd name="T22" fmla="*/ 586 w 586"/>
                <a:gd name="T23" fmla="*/ 0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68635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69 w 269"/>
                <a:gd name="T1" fmla="*/ 0 h 252"/>
                <a:gd name="T2" fmla="*/ 251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69 w 269"/>
                <a:gd name="T15" fmla="*/ 0 h 252"/>
                <a:gd name="T16" fmla="*/ 269 w 269"/>
                <a:gd name="T17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68636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68637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68638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g-BG" dirty="0"/>
            </a:p>
          </p:txBody>
        </p:sp>
        <p:grpSp>
          <p:nvGrpSpPr>
            <p:cNvPr id="68639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68640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68641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68642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68643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68644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</p:grpSp>
        <p:sp>
          <p:nvSpPr>
            <p:cNvPr id="68645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68646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g-BG" dirty="0"/>
            </a:p>
          </p:txBody>
        </p:sp>
      </p:grpSp>
      <p:sp>
        <p:nvSpPr>
          <p:cNvPr id="68647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pPr lvl="0"/>
            <a:r>
              <a:rPr lang="en-US" altLang="bg-BG" noProof="0" smtClean="0"/>
              <a:t>Click to edit Master title style</a:t>
            </a:r>
          </a:p>
        </p:txBody>
      </p:sp>
      <p:sp>
        <p:nvSpPr>
          <p:cNvPr id="68648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US" altLang="bg-BG" noProof="0" smtClean="0"/>
              <a:t>Click to edit Master subtitle style</a:t>
            </a:r>
          </a:p>
        </p:txBody>
      </p:sp>
      <p:sp>
        <p:nvSpPr>
          <p:cNvPr id="68649" name="Rectangle 41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68650" name="Rectangle 42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68651" name="Rectangle 4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64ECFD9A-D71B-45FD-947F-A9A96A78B1AB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CC388D-7C28-40DC-A5A2-C8F93F2449DB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551337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FA6B45-CFA2-42AD-8303-2290CFFC8926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19428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582174-93DF-43FD-B80B-C34A3DF146AF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317088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0C126D-7531-410C-B462-689AB641A1EC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571040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969E28-580C-4B02-AED0-0A300E58724E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392976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CF60FF-D2D0-4B11-8559-20AA093F8BB1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138523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1DDDC3-B4B5-4570-A53D-4660C57881E3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872310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34758A-F95D-4EBD-8768-DA55989A2C57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897064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C68545-03E5-4915-BB49-A4B8F5CD8FE0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817038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 dirty="0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FE6BD2-6862-4179-9B9B-D80F551156C6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104658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86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67587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67588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67589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grpSp>
          <p:nvGrpSpPr>
            <p:cNvPr id="67590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67591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67592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67593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67594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67595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67596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67597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67598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67599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67600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67601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67602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67603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</p:grpSp>
        <p:sp>
          <p:nvSpPr>
            <p:cNvPr id="67604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67605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67606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67607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17 w 717"/>
                <a:gd name="T1" fmla="*/ 845 h 845"/>
                <a:gd name="T2" fmla="*/ 717 w 717"/>
                <a:gd name="T3" fmla="*/ 821 h 845"/>
                <a:gd name="T4" fmla="*/ 574 w 717"/>
                <a:gd name="T5" fmla="*/ 605 h 845"/>
                <a:gd name="T6" fmla="*/ 406 w 717"/>
                <a:gd name="T7" fmla="*/ 396 h 845"/>
                <a:gd name="T8" fmla="*/ 221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09 w 717"/>
                <a:gd name="T15" fmla="*/ 198 h 845"/>
                <a:gd name="T16" fmla="*/ 400 w 717"/>
                <a:gd name="T17" fmla="*/ 408 h 845"/>
                <a:gd name="T18" fmla="*/ 568 w 717"/>
                <a:gd name="T19" fmla="*/ 623 h 845"/>
                <a:gd name="T20" fmla="*/ 717 w 717"/>
                <a:gd name="T21" fmla="*/ 845 h 845"/>
                <a:gd name="T22" fmla="*/ 717 w 717"/>
                <a:gd name="T23" fmla="*/ 845 h 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67608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07 w 407"/>
                <a:gd name="T1" fmla="*/ 414 h 414"/>
                <a:gd name="T2" fmla="*/ 407 w 407"/>
                <a:gd name="T3" fmla="*/ 396 h 414"/>
                <a:gd name="T4" fmla="*/ 222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16 w 407"/>
                <a:gd name="T13" fmla="*/ 204 h 414"/>
                <a:gd name="T14" fmla="*/ 407 w 407"/>
                <a:gd name="T15" fmla="*/ 414 h 414"/>
                <a:gd name="T16" fmla="*/ 407 w 407"/>
                <a:gd name="T17" fmla="*/ 414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67609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67610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86 w 586"/>
                <a:gd name="T1" fmla="*/ 0 h 599"/>
                <a:gd name="T2" fmla="*/ 568 w 586"/>
                <a:gd name="T3" fmla="*/ 0 h 599"/>
                <a:gd name="T4" fmla="*/ 407 w 586"/>
                <a:gd name="T5" fmla="*/ 132 h 599"/>
                <a:gd name="T6" fmla="*/ 257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57 w 586"/>
                <a:gd name="T17" fmla="*/ 282 h 599"/>
                <a:gd name="T18" fmla="*/ 413 w 586"/>
                <a:gd name="T19" fmla="*/ 138 h 599"/>
                <a:gd name="T20" fmla="*/ 586 w 586"/>
                <a:gd name="T21" fmla="*/ 0 h 599"/>
                <a:gd name="T22" fmla="*/ 586 w 586"/>
                <a:gd name="T23" fmla="*/ 0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67611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69 w 269"/>
                <a:gd name="T1" fmla="*/ 0 h 252"/>
                <a:gd name="T2" fmla="*/ 251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69 w 269"/>
                <a:gd name="T15" fmla="*/ 0 h 252"/>
                <a:gd name="T16" fmla="*/ 269 w 269"/>
                <a:gd name="T17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67612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67613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67614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g-BG" dirty="0"/>
            </a:p>
          </p:txBody>
        </p:sp>
        <p:grpSp>
          <p:nvGrpSpPr>
            <p:cNvPr id="67615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67616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67617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67618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67619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67620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</p:grpSp>
        <p:sp>
          <p:nvSpPr>
            <p:cNvPr id="676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676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g-BG" dirty="0"/>
            </a:p>
          </p:txBody>
        </p:sp>
      </p:grpSp>
      <p:sp>
        <p:nvSpPr>
          <p:cNvPr id="67623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title style</a:t>
            </a:r>
          </a:p>
        </p:txBody>
      </p:sp>
      <p:sp>
        <p:nvSpPr>
          <p:cNvPr id="67624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 altLang="bg-BG" dirty="0"/>
          </a:p>
        </p:txBody>
      </p:sp>
      <p:sp>
        <p:nvSpPr>
          <p:cNvPr id="67625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 altLang="bg-BG" dirty="0"/>
          </a:p>
        </p:txBody>
      </p:sp>
      <p:sp>
        <p:nvSpPr>
          <p:cNvPr id="67626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E7239F51-D7F4-49A0-BC34-F8E4A8955CCA}" type="slidenum">
              <a:rPr lang="en-US" altLang="bg-BG"/>
              <a:pPr/>
              <a:t>‹#›</a:t>
            </a:fld>
            <a:endParaRPr lang="en-US" altLang="bg-BG" dirty="0"/>
          </a:p>
        </p:txBody>
      </p:sp>
      <p:sp>
        <p:nvSpPr>
          <p:cNvPr id="67627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n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ISPAORG.doc" TargetMode="External"/><Relationship Id="rId2" Type="http://schemas.openxmlformats.org/officeDocument/2006/relationships/hyperlink" Target="grafik.DOC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692275"/>
            <a:ext cx="7772400" cy="5165725"/>
          </a:xfrm>
        </p:spPr>
        <p:txBody>
          <a:bodyPr/>
          <a:lstStyle/>
          <a:p>
            <a:r>
              <a:rPr lang="bg-BG" altLang="bg-BG" sz="8800" dirty="0"/>
              <a:t>Стъпки</a:t>
            </a:r>
            <a:r>
              <a:rPr lang="bg-BG" altLang="bg-BG" dirty="0"/>
              <a:t> </a:t>
            </a:r>
            <a:br>
              <a:rPr lang="bg-BG" altLang="bg-BG" dirty="0"/>
            </a:br>
            <a:r>
              <a:rPr lang="bg-BG" altLang="bg-BG" dirty="0"/>
              <a:t>при реализация на проекта </a:t>
            </a:r>
            <a:r>
              <a:rPr lang="bg-BG" altLang="bg-BG" sz="7200" dirty="0"/>
              <a:t>ИСПА </a:t>
            </a:r>
            <a:r>
              <a:rPr lang="bg-BG" altLang="bg-BG" dirty="0"/>
              <a:t/>
            </a:r>
            <a:br>
              <a:rPr lang="bg-BG" altLang="bg-BG" dirty="0"/>
            </a:br>
            <a:r>
              <a:rPr lang="bg-BG" altLang="bg-BG" sz="7200" dirty="0"/>
              <a:t>Подобряване водния цикъл на град Русе</a:t>
            </a:r>
            <a:endParaRPr lang="en-US" altLang="bg-BG" sz="7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620713"/>
            <a:ext cx="9144000" cy="5478462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bg-BG" altLang="bg-BG" sz="3600" dirty="0"/>
              <a:t>1.Формулиране на обхвата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bg-BG" altLang="bg-BG" sz="3600" dirty="0"/>
              <a:t>целите на проекта.</a:t>
            </a:r>
          </a:p>
          <a:p>
            <a:pPr>
              <a:lnSpc>
                <a:spcPct val="90000"/>
              </a:lnSpc>
            </a:pPr>
            <a:r>
              <a:rPr lang="bg-BG" altLang="bg-BG" sz="3600" dirty="0"/>
              <a:t>Сформиране на екип за работа по проекта;</a:t>
            </a:r>
          </a:p>
          <a:p>
            <a:pPr>
              <a:lnSpc>
                <a:spcPct val="90000"/>
              </a:lnSpc>
            </a:pPr>
            <a:r>
              <a:rPr lang="bg-BG" altLang="bg-BG" sz="3600" dirty="0"/>
              <a:t>Проучване опита на ВиК Шумен;</a:t>
            </a:r>
          </a:p>
          <a:p>
            <a:pPr>
              <a:lnSpc>
                <a:spcPct val="90000"/>
              </a:lnSpc>
            </a:pPr>
            <a:r>
              <a:rPr lang="bg-BG" altLang="bg-BG" sz="3600" dirty="0"/>
              <a:t>Набиране на идеи за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bg-BG" altLang="bg-BG" sz="3600" dirty="0"/>
              <a:t>подобрения и изготвяне на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bg-BG" altLang="bg-BG" sz="3600" dirty="0"/>
              <a:t>дълъг списък с потенциални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bg-BG" altLang="bg-BG" sz="3600" dirty="0"/>
              <a:t>обекти.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bg-BG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229600" cy="572135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bg-BG" dirty="0"/>
              <a:t/>
            </a:r>
            <a:br>
              <a:rPr lang="en-US" altLang="bg-BG" dirty="0"/>
            </a:br>
            <a:r>
              <a:rPr lang="bg-BG" altLang="bg-BG" dirty="0"/>
              <a:t>2.Проучване и анализ на предложените обекти за изпълнимост.</a:t>
            </a:r>
          </a:p>
          <a:p>
            <a:r>
              <a:rPr lang="bg-BG" altLang="bg-BG" dirty="0"/>
              <a:t>Дали са икономически обосновани?</a:t>
            </a:r>
          </a:p>
          <a:p>
            <a:r>
              <a:rPr lang="bg-BG" altLang="bg-BG" dirty="0"/>
              <a:t>Дали ще бъдат одобрени от Европейската комисия?</a:t>
            </a:r>
          </a:p>
          <a:p>
            <a:r>
              <a:rPr lang="bg-BG" altLang="bg-BG" dirty="0"/>
              <a:t>Изготвяне на работни проекти за одобрените предложения.</a:t>
            </a:r>
            <a:endParaRPr lang="en-US" alt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49275"/>
            <a:ext cx="8229600" cy="5576888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bg-BG" altLang="bg-BG" sz="2800" dirty="0"/>
              <a:t>3.Изготвяне на доклад за изпълнимостта на проекта.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bg-BG" altLang="bg-BG" sz="2800" dirty="0"/>
              <a:t>4.Попълване на формулярите за кандидатстване за одобрение на проекта.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bg-BG" altLang="bg-BG" sz="2800" dirty="0"/>
              <a:t>Проучването</a:t>
            </a:r>
            <a:r>
              <a:rPr lang="bg-BG" altLang="bg-BG" sz="2800" dirty="0" smtClean="0"/>
              <a:t>, докладът </a:t>
            </a:r>
            <a:r>
              <a:rPr lang="bg-BG" altLang="bg-BG" sz="2800" dirty="0"/>
              <a:t>и попълването на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bg-BG" altLang="bg-BG" sz="2800" dirty="0"/>
              <a:t>формулярите се изпълни с помощта на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bg-BG" altLang="bg-BG" sz="2800" dirty="0"/>
              <a:t>консултанти.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bg-BG" altLang="bg-BG" sz="2800" dirty="0"/>
              <a:t>5.Одобрение на проекта и подписване на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bg-BG" altLang="bg-BG" sz="2800" dirty="0"/>
              <a:t>финансов меморандум.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bg-BG" altLang="bg-BG" sz="2800" dirty="0"/>
              <a:t>6.Изготвяне на тръжна документация –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bg-BG" altLang="bg-BG" sz="2800" dirty="0"/>
              <a:t>консултанти и Агенция ИСПА към МРРБ.</a:t>
            </a:r>
            <a:endParaRPr lang="en-US" altLang="bg-BG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20713"/>
            <a:ext cx="8229600" cy="550545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bg-BG" sz="2800" dirty="0"/>
              <a:t>7.</a:t>
            </a:r>
            <a:r>
              <a:rPr lang="bg-BG" altLang="bg-BG" sz="2800" dirty="0"/>
              <a:t>Провеждане на тръжна процедура и избор на доставчик на съоръженията.</a:t>
            </a:r>
          </a:p>
          <a:p>
            <a:pPr>
              <a:buFont typeface="Wingdings" panose="05000000000000000000" pitchFamily="2" charset="2"/>
              <a:buNone/>
            </a:pPr>
            <a:r>
              <a:rPr lang="bg-BG" altLang="bg-BG" sz="2800" dirty="0"/>
              <a:t>8.Сключване на Договор със спечелилия търга – фирма Вило.</a:t>
            </a:r>
          </a:p>
          <a:p>
            <a:pPr>
              <a:buFont typeface="Wingdings" panose="05000000000000000000" pitchFamily="2" charset="2"/>
              <a:buNone/>
            </a:pPr>
            <a:r>
              <a:rPr lang="bg-BG" altLang="bg-BG" sz="2800" dirty="0">
                <a:hlinkClick r:id="rId2" action="ppaction://hlinkfile"/>
              </a:rPr>
              <a:t>9.Изготвяне на график за доставка на оборудването</a:t>
            </a:r>
            <a:r>
              <a:rPr lang="bg-BG" altLang="bg-BG" sz="2800" dirty="0"/>
              <a:t>.</a:t>
            </a:r>
          </a:p>
          <a:p>
            <a:pPr>
              <a:buFont typeface="Wingdings" panose="05000000000000000000" pitchFamily="2" charset="2"/>
              <a:buNone/>
            </a:pPr>
            <a:r>
              <a:rPr lang="bg-BG" altLang="bg-BG" sz="2800" dirty="0">
                <a:hlinkClick r:id="rId3" action="ppaction://hlinkfile"/>
              </a:rPr>
              <a:t>10.Подготовка на ВиК за изпълнение на монтажа – сформиране на работни групи и оборудване на групите с необходимите инструменти и механизация</a:t>
            </a:r>
            <a:r>
              <a:rPr lang="bg-BG" altLang="bg-BG" sz="2800" dirty="0" smtClean="0">
                <a:hlinkClick r:id="rId3" action="ppaction://hlinkfile"/>
              </a:rPr>
              <a:t>; подготовка </a:t>
            </a:r>
            <a:r>
              <a:rPr lang="bg-BG" altLang="bg-BG" sz="2800" dirty="0">
                <a:hlinkClick r:id="rId3" action="ppaction://hlinkfile"/>
              </a:rPr>
              <a:t>на обектите за монтаж на оборудването</a:t>
            </a:r>
            <a:r>
              <a:rPr lang="bg-BG" altLang="bg-BG" sz="2800" dirty="0"/>
              <a:t>. </a:t>
            </a:r>
            <a:endParaRPr lang="en-US" altLang="bg-BG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49275"/>
            <a:ext cx="8507413" cy="5576888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bg-BG" altLang="bg-BG" sz="3600" dirty="0">
                <a:latin typeface="Times New Roman" panose="02020603050405020304" pitchFamily="18" charset="0"/>
              </a:rPr>
              <a:t>11.Провеждане на среща с изпълнителите на монтажа и запознаване с предстоящите задачи.</a:t>
            </a:r>
          </a:p>
          <a:p>
            <a:pPr>
              <a:buFont typeface="Wingdings" panose="05000000000000000000" pitchFamily="2" charset="2"/>
              <a:buNone/>
            </a:pPr>
            <a:r>
              <a:rPr lang="bg-BG" altLang="bg-BG" sz="3600" dirty="0">
                <a:latin typeface="Times New Roman" panose="02020603050405020304" pitchFamily="18" charset="0"/>
              </a:rPr>
              <a:t>12.Приемо – предаване на доставеното оборудване – централен склад гр</a:t>
            </a:r>
            <a:r>
              <a:rPr lang="bg-BG" altLang="bg-BG" sz="3600" dirty="0" smtClean="0">
                <a:latin typeface="Times New Roman" panose="02020603050405020304" pitchFamily="18" charset="0"/>
              </a:rPr>
              <a:t>. Русе</a:t>
            </a:r>
            <a:r>
              <a:rPr lang="bg-BG" altLang="bg-BG" sz="3600" dirty="0">
                <a:latin typeface="Times New Roman" panose="02020603050405020304" pitchFamily="18" charset="0"/>
              </a:rPr>
              <a:t>.</a:t>
            </a:r>
            <a:endParaRPr lang="en-US" altLang="bg-BG" sz="3600" dirty="0">
              <a:latin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US" altLang="bg-BG" sz="3600" dirty="0">
                <a:latin typeface="Times New Roman" panose="02020603050405020304" pitchFamily="18" charset="0"/>
              </a:rPr>
              <a:t>13.</a:t>
            </a:r>
            <a:r>
              <a:rPr lang="bg-BG" altLang="bg-BG" sz="3600" dirty="0">
                <a:latin typeface="Times New Roman" panose="02020603050405020304" pitchFamily="18" charset="0"/>
              </a:rPr>
              <a:t>Обучение на персонала.</a:t>
            </a:r>
          </a:p>
          <a:p>
            <a:pPr>
              <a:buFont typeface="Wingdings" panose="05000000000000000000" pitchFamily="2" charset="2"/>
              <a:buNone/>
            </a:pPr>
            <a:r>
              <a:rPr lang="bg-BG" altLang="bg-BG" sz="3600" dirty="0">
                <a:latin typeface="Times New Roman" panose="02020603050405020304" pitchFamily="18" charset="0"/>
              </a:rPr>
              <a:t>14.Монтаж на новите съоръжения.</a:t>
            </a:r>
          </a:p>
          <a:p>
            <a:pPr>
              <a:buFont typeface="Wingdings" panose="05000000000000000000" pitchFamily="2" charset="2"/>
              <a:buNone/>
            </a:pPr>
            <a:r>
              <a:rPr lang="bg-BG" altLang="bg-BG" sz="3600" dirty="0">
                <a:latin typeface="Times New Roman" panose="02020603050405020304" pitchFamily="18" charset="0"/>
              </a:rPr>
              <a:t>15.Тестване на ПА и въвеждане в експлоатация.</a:t>
            </a:r>
          </a:p>
          <a:p>
            <a:pPr>
              <a:buFont typeface="Wingdings" panose="05000000000000000000" pitchFamily="2" charset="2"/>
              <a:buNone/>
            </a:pPr>
            <a:endParaRPr lang="en-US" altLang="bg-BG" sz="36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/>
          <p:cNvPicPr>
            <a:picLocks noChangeAspect="1" noChangeArrowheads="1"/>
          </p:cNvPicPr>
          <p:nvPr>
            <p:ph type="title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4450"/>
            <a:ext cx="9601200" cy="705485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Globe">
  <a:themeElements>
    <a:clrScheme name="Globe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bg-BG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bg-BG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defRPr>
        </a:defPPr>
      </a:lstStyle>
    </a:lnDef>
  </a:objectDefaults>
  <a:extraClrSchemeLst>
    <a:extraClrScheme>
      <a:clrScheme name="Globe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Globe</Template>
  <TotalTime>108</TotalTime>
  <Words>193</Words>
  <Application>Microsoft Office PowerPoint</Application>
  <PresentationFormat>Презентация на цял екран (4:3)</PresentationFormat>
  <Paragraphs>31</Paragraphs>
  <Slides>7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7</vt:i4>
      </vt:variant>
    </vt:vector>
  </HeadingPairs>
  <TitlesOfParts>
    <vt:vector size="12" baseType="lpstr">
      <vt:lpstr>Arial</vt:lpstr>
      <vt:lpstr>Times New Roman</vt:lpstr>
      <vt:lpstr>Verdana</vt:lpstr>
      <vt:lpstr>Wingdings</vt:lpstr>
      <vt:lpstr>Globe</vt:lpstr>
      <vt:lpstr>Стъпки  при реализация на проекта ИСПА  Подобряване водния цикъл на град Русе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Помпени станции</dc:title>
  <dc:creator>pc</dc:creator>
  <cp:lastModifiedBy>Rumen Yordanov</cp:lastModifiedBy>
  <cp:revision>13</cp:revision>
  <dcterms:created xsi:type="dcterms:W3CDTF">2007-10-21T17:10:27Z</dcterms:created>
  <dcterms:modified xsi:type="dcterms:W3CDTF">2026-04-14T09:45:56Z</dcterms:modified>
</cp:coreProperties>
</file>