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handoutMasterIdLst>
    <p:handoutMasterId r:id="rId16"/>
  </p:handoutMasterIdLst>
  <p:sldIdLst>
    <p:sldId id="258" r:id="rId2"/>
    <p:sldId id="259" r:id="rId3"/>
    <p:sldId id="263" r:id="rId4"/>
    <p:sldId id="265" r:id="rId5"/>
    <p:sldId id="267" r:id="rId6"/>
    <p:sldId id="256" r:id="rId7"/>
    <p:sldId id="257" r:id="rId8"/>
    <p:sldId id="270" r:id="rId9"/>
    <p:sldId id="260" r:id="rId10"/>
    <p:sldId id="261" r:id="rId11"/>
    <p:sldId id="266" r:id="rId12"/>
    <p:sldId id="272" r:id="rId13"/>
    <p:sldId id="268" r:id="rId14"/>
    <p:sldId id="264" r:id="rId15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FF00"/>
    <a:srgbClr val="FF0000"/>
    <a:srgbClr val="009900"/>
    <a:srgbClr val="CC0000"/>
    <a:srgbClr val="FFFF00"/>
    <a:srgbClr val="F0EFE0"/>
    <a:srgbClr val="66FF33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 autoAdjust="0"/>
    <p:restoredTop sz="94660"/>
  </p:normalViewPr>
  <p:slideViewPr>
    <p:cSldViewPr>
      <p:cViewPr varScale="1">
        <p:scale>
          <a:sx n="107" d="100"/>
          <a:sy n="107" d="100"/>
        </p:scale>
        <p:origin x="114" y="1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-1812" y="-72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0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defTabSz="931863" eaLnBrk="1" hangingPunct="1">
              <a:defRPr sz="1200" dirty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990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1925" y="0"/>
            <a:ext cx="3038475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defTabSz="931863" eaLnBrk="1" hangingPunct="1">
              <a:defRPr sz="1200" dirty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990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263"/>
            <a:ext cx="3038475" cy="46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defTabSz="931863" eaLnBrk="1" hangingPunct="1">
              <a:defRPr sz="1200" dirty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990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defTabSz="931863" eaLnBrk="1" hangingPunct="1">
              <a:defRPr sz="1200" smtClean="0"/>
            </a:lvl1pPr>
          </a:lstStyle>
          <a:p>
            <a:pPr>
              <a:defRPr/>
            </a:pPr>
            <a:fld id="{F5587323-D705-45FF-998D-99C7A0F50638}" type="slidenum">
              <a:rPr lang="en-US" altLang="bg-BG"/>
              <a:pPr>
                <a:defRPr/>
              </a:pPr>
              <a:t>‹#›</a:t>
            </a:fld>
            <a:endParaRPr lang="en-US" altLang="bg-BG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1085850" cy="6854825"/>
            <a:chOff x="0" y="0"/>
            <a:chExt cx="684" cy="4318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684" cy="4318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bg-BG" dirty="0"/>
            </a:p>
          </p:txBody>
        </p:sp>
        <p:grpSp>
          <p:nvGrpSpPr>
            <p:cNvPr id="6" name="Group 4"/>
            <p:cNvGrpSpPr>
              <a:grpSpLocks/>
            </p:cNvGrpSpPr>
            <p:nvPr/>
          </p:nvGrpSpPr>
          <p:grpSpPr bwMode="auto">
            <a:xfrm>
              <a:off x="48" y="103"/>
              <a:ext cx="96" cy="4126"/>
              <a:chOff x="48" y="103"/>
              <a:chExt cx="96" cy="4126"/>
            </a:xfrm>
          </p:grpSpPr>
          <p:sp>
            <p:nvSpPr>
              <p:cNvPr id="7" name="Rectangle 5"/>
              <p:cNvSpPr>
                <a:spLocks noChangeArrowheads="1"/>
              </p:cNvSpPr>
              <p:nvPr/>
            </p:nvSpPr>
            <p:spPr bwMode="auto">
              <a:xfrm>
                <a:off x="48" y="1105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bg-BG" altLang="bg-BG" dirty="0" smtClean="0"/>
              </a:p>
            </p:txBody>
          </p:sp>
          <p:sp>
            <p:nvSpPr>
              <p:cNvPr id="8" name="Rectangle 6"/>
              <p:cNvSpPr>
                <a:spLocks noChangeArrowheads="1"/>
              </p:cNvSpPr>
              <p:nvPr/>
            </p:nvSpPr>
            <p:spPr bwMode="auto">
              <a:xfrm>
                <a:off x="48" y="1250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bg-BG" altLang="bg-BG" dirty="0" smtClean="0"/>
              </a:p>
            </p:txBody>
          </p:sp>
          <p:sp>
            <p:nvSpPr>
              <p:cNvPr id="9" name="Rectangle 7"/>
              <p:cNvSpPr>
                <a:spLocks noChangeArrowheads="1"/>
              </p:cNvSpPr>
              <p:nvPr/>
            </p:nvSpPr>
            <p:spPr bwMode="auto">
              <a:xfrm>
                <a:off x="48" y="1393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bg-BG" altLang="bg-BG" dirty="0" smtClean="0"/>
              </a:p>
            </p:txBody>
          </p:sp>
          <p:sp>
            <p:nvSpPr>
              <p:cNvPr id="10" name="Rectangle 8"/>
              <p:cNvSpPr>
                <a:spLocks noChangeArrowheads="1"/>
              </p:cNvSpPr>
              <p:nvPr/>
            </p:nvSpPr>
            <p:spPr bwMode="auto">
              <a:xfrm>
                <a:off x="48" y="1538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bg-BG" altLang="bg-BG" dirty="0" smtClean="0"/>
              </a:p>
            </p:txBody>
          </p:sp>
          <p:sp>
            <p:nvSpPr>
              <p:cNvPr id="11" name="Rectangle 9"/>
              <p:cNvSpPr>
                <a:spLocks noChangeArrowheads="1"/>
              </p:cNvSpPr>
              <p:nvPr/>
            </p:nvSpPr>
            <p:spPr bwMode="auto">
              <a:xfrm>
                <a:off x="48" y="1683"/>
                <a:ext cx="96" cy="95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bg-BG" altLang="bg-BG" dirty="0" smtClean="0"/>
              </a:p>
            </p:txBody>
          </p:sp>
          <p:sp>
            <p:nvSpPr>
              <p:cNvPr id="12" name="Rectangle 10"/>
              <p:cNvSpPr>
                <a:spLocks noChangeArrowheads="1"/>
              </p:cNvSpPr>
              <p:nvPr/>
            </p:nvSpPr>
            <p:spPr bwMode="auto">
              <a:xfrm>
                <a:off x="48" y="1826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bg-BG" altLang="bg-BG" dirty="0" smtClean="0"/>
              </a:p>
            </p:txBody>
          </p:sp>
          <p:sp>
            <p:nvSpPr>
              <p:cNvPr id="13" name="Rectangle 11"/>
              <p:cNvSpPr>
                <a:spLocks noChangeArrowheads="1"/>
              </p:cNvSpPr>
              <p:nvPr/>
            </p:nvSpPr>
            <p:spPr bwMode="auto">
              <a:xfrm>
                <a:off x="48" y="1971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bg-BG" altLang="bg-BG" dirty="0" smtClean="0"/>
              </a:p>
            </p:txBody>
          </p:sp>
          <p:sp>
            <p:nvSpPr>
              <p:cNvPr id="14" name="Rectangle 12"/>
              <p:cNvSpPr>
                <a:spLocks noChangeArrowheads="1"/>
              </p:cNvSpPr>
              <p:nvPr/>
            </p:nvSpPr>
            <p:spPr bwMode="auto">
              <a:xfrm>
                <a:off x="48" y="2116"/>
                <a:ext cx="96" cy="94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bg-BG" altLang="bg-BG" dirty="0" smtClean="0"/>
              </a:p>
            </p:txBody>
          </p:sp>
          <p:sp>
            <p:nvSpPr>
              <p:cNvPr id="15" name="Rectangle 13"/>
              <p:cNvSpPr>
                <a:spLocks noChangeArrowheads="1"/>
              </p:cNvSpPr>
              <p:nvPr/>
            </p:nvSpPr>
            <p:spPr bwMode="auto">
              <a:xfrm>
                <a:off x="48" y="2259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bg-BG" altLang="bg-BG" dirty="0" smtClean="0"/>
              </a:p>
            </p:txBody>
          </p:sp>
          <p:sp>
            <p:nvSpPr>
              <p:cNvPr id="16" name="Rectangle 14"/>
              <p:cNvSpPr>
                <a:spLocks noChangeArrowheads="1"/>
              </p:cNvSpPr>
              <p:nvPr/>
            </p:nvSpPr>
            <p:spPr bwMode="auto">
              <a:xfrm>
                <a:off x="48" y="2404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bg-BG" altLang="bg-BG" dirty="0" smtClean="0"/>
              </a:p>
            </p:txBody>
          </p:sp>
          <p:sp>
            <p:nvSpPr>
              <p:cNvPr id="17" name="Rectangle 15"/>
              <p:cNvSpPr>
                <a:spLocks noChangeArrowheads="1"/>
              </p:cNvSpPr>
              <p:nvPr/>
            </p:nvSpPr>
            <p:spPr bwMode="auto">
              <a:xfrm>
                <a:off x="48" y="2549"/>
                <a:ext cx="96" cy="94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bg-BG" altLang="bg-BG" dirty="0" smtClean="0"/>
              </a:p>
            </p:txBody>
          </p:sp>
          <p:sp>
            <p:nvSpPr>
              <p:cNvPr id="18" name="Rectangle 16"/>
              <p:cNvSpPr>
                <a:spLocks noChangeArrowheads="1"/>
              </p:cNvSpPr>
              <p:nvPr/>
            </p:nvSpPr>
            <p:spPr bwMode="auto">
              <a:xfrm>
                <a:off x="48" y="2691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bg-BG" altLang="bg-BG" dirty="0" smtClean="0"/>
              </a:p>
            </p:txBody>
          </p:sp>
          <p:sp>
            <p:nvSpPr>
              <p:cNvPr id="19" name="Rectangle 17"/>
              <p:cNvSpPr>
                <a:spLocks noChangeArrowheads="1"/>
              </p:cNvSpPr>
              <p:nvPr/>
            </p:nvSpPr>
            <p:spPr bwMode="auto">
              <a:xfrm>
                <a:off x="48" y="2836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bg-BG" altLang="bg-BG" dirty="0" smtClean="0"/>
              </a:p>
            </p:txBody>
          </p:sp>
          <p:sp>
            <p:nvSpPr>
              <p:cNvPr id="20" name="Rectangle 18"/>
              <p:cNvSpPr>
                <a:spLocks noChangeArrowheads="1"/>
              </p:cNvSpPr>
              <p:nvPr/>
            </p:nvSpPr>
            <p:spPr bwMode="auto">
              <a:xfrm>
                <a:off x="48" y="2979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bg-BG" altLang="bg-BG" dirty="0" smtClean="0"/>
              </a:p>
            </p:txBody>
          </p:sp>
          <p:sp>
            <p:nvSpPr>
              <p:cNvPr id="21" name="Rectangle 19"/>
              <p:cNvSpPr>
                <a:spLocks noChangeArrowheads="1"/>
              </p:cNvSpPr>
              <p:nvPr/>
            </p:nvSpPr>
            <p:spPr bwMode="auto">
              <a:xfrm>
                <a:off x="48" y="3124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bg-BG" altLang="bg-BG" dirty="0" smtClean="0"/>
              </a:p>
            </p:txBody>
          </p:sp>
          <p:sp>
            <p:nvSpPr>
              <p:cNvPr id="22" name="Rectangle 20"/>
              <p:cNvSpPr>
                <a:spLocks noChangeArrowheads="1"/>
              </p:cNvSpPr>
              <p:nvPr/>
            </p:nvSpPr>
            <p:spPr bwMode="auto">
              <a:xfrm>
                <a:off x="48" y="3269"/>
                <a:ext cx="96" cy="95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bg-BG" altLang="bg-BG" dirty="0" smtClean="0"/>
              </a:p>
            </p:txBody>
          </p:sp>
          <p:sp>
            <p:nvSpPr>
              <p:cNvPr id="23" name="Rectangle 21"/>
              <p:cNvSpPr>
                <a:spLocks noChangeArrowheads="1"/>
              </p:cNvSpPr>
              <p:nvPr/>
            </p:nvSpPr>
            <p:spPr bwMode="auto">
              <a:xfrm>
                <a:off x="48" y="3412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bg-BG" altLang="bg-BG" dirty="0" smtClean="0"/>
              </a:p>
            </p:txBody>
          </p:sp>
          <p:sp>
            <p:nvSpPr>
              <p:cNvPr id="24" name="Rectangle 22"/>
              <p:cNvSpPr>
                <a:spLocks noChangeArrowheads="1"/>
              </p:cNvSpPr>
              <p:nvPr/>
            </p:nvSpPr>
            <p:spPr bwMode="auto">
              <a:xfrm>
                <a:off x="48" y="3557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bg-BG" altLang="bg-BG" dirty="0" smtClean="0"/>
              </a:p>
            </p:txBody>
          </p:sp>
          <p:sp>
            <p:nvSpPr>
              <p:cNvPr id="25" name="Rectangle 23"/>
              <p:cNvSpPr>
                <a:spLocks noChangeArrowheads="1"/>
              </p:cNvSpPr>
              <p:nvPr/>
            </p:nvSpPr>
            <p:spPr bwMode="auto">
              <a:xfrm>
                <a:off x="48" y="3702"/>
                <a:ext cx="96" cy="95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bg-BG" altLang="bg-BG" dirty="0" smtClean="0"/>
              </a:p>
            </p:txBody>
          </p:sp>
          <p:sp>
            <p:nvSpPr>
              <p:cNvPr id="26" name="Rectangle 24"/>
              <p:cNvSpPr>
                <a:spLocks noChangeArrowheads="1"/>
              </p:cNvSpPr>
              <p:nvPr/>
            </p:nvSpPr>
            <p:spPr bwMode="auto">
              <a:xfrm>
                <a:off x="48" y="3845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bg-BG" altLang="bg-BG" dirty="0" smtClean="0"/>
              </a:p>
            </p:txBody>
          </p:sp>
          <p:sp>
            <p:nvSpPr>
              <p:cNvPr id="27" name="Rectangle 25"/>
              <p:cNvSpPr>
                <a:spLocks noChangeArrowheads="1"/>
              </p:cNvSpPr>
              <p:nvPr/>
            </p:nvSpPr>
            <p:spPr bwMode="auto">
              <a:xfrm>
                <a:off x="48" y="3990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bg-BG" altLang="bg-BG" dirty="0" smtClean="0"/>
              </a:p>
            </p:txBody>
          </p:sp>
          <p:sp>
            <p:nvSpPr>
              <p:cNvPr id="28" name="Rectangle 26"/>
              <p:cNvSpPr>
                <a:spLocks noChangeArrowheads="1"/>
              </p:cNvSpPr>
              <p:nvPr/>
            </p:nvSpPr>
            <p:spPr bwMode="auto">
              <a:xfrm>
                <a:off x="48" y="4134"/>
                <a:ext cx="96" cy="95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bg-BG" altLang="bg-BG" dirty="0" smtClean="0"/>
              </a:p>
            </p:txBody>
          </p:sp>
          <p:sp>
            <p:nvSpPr>
              <p:cNvPr id="29" name="Rectangle 27"/>
              <p:cNvSpPr>
                <a:spLocks noChangeArrowheads="1"/>
              </p:cNvSpPr>
              <p:nvPr/>
            </p:nvSpPr>
            <p:spPr bwMode="auto">
              <a:xfrm>
                <a:off x="48" y="103"/>
                <a:ext cx="96" cy="94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bg-BG" altLang="bg-BG" dirty="0" smtClean="0"/>
              </a:p>
            </p:txBody>
          </p:sp>
          <p:sp>
            <p:nvSpPr>
              <p:cNvPr id="30" name="Rectangle 28"/>
              <p:cNvSpPr>
                <a:spLocks noChangeArrowheads="1"/>
              </p:cNvSpPr>
              <p:nvPr/>
            </p:nvSpPr>
            <p:spPr bwMode="auto">
              <a:xfrm>
                <a:off x="48" y="246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bg-BG" altLang="bg-BG" dirty="0" smtClean="0"/>
              </a:p>
            </p:txBody>
          </p:sp>
          <p:sp>
            <p:nvSpPr>
              <p:cNvPr id="31" name="Rectangle 29"/>
              <p:cNvSpPr>
                <a:spLocks noChangeArrowheads="1"/>
              </p:cNvSpPr>
              <p:nvPr/>
            </p:nvSpPr>
            <p:spPr bwMode="auto">
              <a:xfrm>
                <a:off x="48" y="391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bg-BG" altLang="bg-BG" dirty="0" smtClean="0"/>
              </a:p>
            </p:txBody>
          </p:sp>
          <p:sp>
            <p:nvSpPr>
              <p:cNvPr id="32" name="Rectangle 30"/>
              <p:cNvSpPr>
                <a:spLocks noChangeArrowheads="1"/>
              </p:cNvSpPr>
              <p:nvPr/>
            </p:nvSpPr>
            <p:spPr bwMode="auto">
              <a:xfrm>
                <a:off x="48" y="535"/>
                <a:ext cx="96" cy="95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bg-BG" altLang="bg-BG" dirty="0" smtClean="0"/>
              </a:p>
            </p:txBody>
          </p:sp>
          <p:sp>
            <p:nvSpPr>
              <p:cNvPr id="33" name="Rectangle 31"/>
              <p:cNvSpPr>
                <a:spLocks noChangeArrowheads="1"/>
              </p:cNvSpPr>
              <p:nvPr/>
            </p:nvSpPr>
            <p:spPr bwMode="auto">
              <a:xfrm>
                <a:off x="48" y="678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bg-BG" altLang="bg-BG" dirty="0" smtClean="0"/>
              </a:p>
            </p:txBody>
          </p:sp>
          <p:sp>
            <p:nvSpPr>
              <p:cNvPr id="34" name="Rectangle 32"/>
              <p:cNvSpPr>
                <a:spLocks noChangeArrowheads="1"/>
              </p:cNvSpPr>
              <p:nvPr/>
            </p:nvSpPr>
            <p:spPr bwMode="auto">
              <a:xfrm>
                <a:off x="48" y="823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bg-BG" altLang="bg-BG" dirty="0" smtClean="0"/>
              </a:p>
            </p:txBody>
          </p:sp>
          <p:sp>
            <p:nvSpPr>
              <p:cNvPr id="35" name="Rectangle 33"/>
              <p:cNvSpPr>
                <a:spLocks noChangeArrowheads="1"/>
              </p:cNvSpPr>
              <p:nvPr/>
            </p:nvSpPr>
            <p:spPr bwMode="auto">
              <a:xfrm>
                <a:off x="48" y="968"/>
                <a:ext cx="96" cy="95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bg-BG" altLang="bg-BG" dirty="0" smtClean="0"/>
              </a:p>
            </p:txBody>
          </p:sp>
        </p:grpSp>
      </p:grpSp>
      <p:sp>
        <p:nvSpPr>
          <p:cNvPr id="569378" name="Rectangle 34"/>
          <p:cNvSpPr>
            <a:spLocks noGrp="1" noChangeArrowheads="1"/>
          </p:cNvSpPr>
          <p:nvPr>
            <p:ph type="ctrTitle" sz="quarter"/>
          </p:nvPr>
        </p:nvSpPr>
        <p:spPr>
          <a:xfrm>
            <a:off x="1143000" y="2286000"/>
            <a:ext cx="7772400" cy="1143000"/>
          </a:xfrm>
        </p:spPr>
        <p:txBody>
          <a:bodyPr/>
          <a:lstStyle>
            <a:lvl1pPr algn="ctr">
              <a:defRPr>
                <a:solidFill>
                  <a:srgbClr val="00FFFF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569379" name="Rectangle 3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886200"/>
            <a:ext cx="6400800" cy="1752600"/>
          </a:xfrm>
        </p:spPr>
        <p:txBody>
          <a:bodyPr lIns="92075" tIns="46038" rIns="92075" bIns="46038"/>
          <a:lstStyle>
            <a:lvl1pPr marL="0" indent="0" algn="ctr">
              <a:buFont typeface="Wingdings" pitchFamily="2" charset="2"/>
              <a:buNone/>
              <a:defRPr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36" name="Rectangle 36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dirty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7" name="Rectangle 3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8" name="Rectangle 3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D5E8BB82-95E7-4FC4-BA0F-50A58F466A46}" type="slidenum">
              <a:rPr lang="en-US" altLang="bg-BG"/>
              <a:pPr>
                <a:defRPr/>
              </a:pPr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11276870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Rectangle 3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3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3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683448-DE6D-4629-AE6B-778542867547}" type="slidenum">
              <a:rPr lang="en-US" altLang="bg-BG"/>
              <a:pPr>
                <a:defRPr/>
              </a:pPr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22795843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2938" y="609600"/>
            <a:ext cx="1949450" cy="54514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609600"/>
            <a:ext cx="5697538" cy="54514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Rectangle 3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3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3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2896FF-2F9E-4FE4-B734-B8BB5701E685}" type="slidenum">
              <a:rPr lang="en-US" altLang="bg-BG"/>
              <a:pPr>
                <a:defRPr/>
              </a:pPr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40265284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Rectangle 3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3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3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D80488-BDC3-4EF3-8DEC-ECE70925AD9A}" type="slidenum">
              <a:rPr lang="en-US" altLang="bg-BG"/>
              <a:pPr>
                <a:defRPr/>
              </a:pPr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1764723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3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3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3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3C9B6A-341D-4716-B829-31F312B20312}" type="slidenum">
              <a:rPr lang="en-US" altLang="bg-BG"/>
              <a:pPr>
                <a:defRPr/>
              </a:pPr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3609015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69988" y="1946275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32388" y="1946275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Rectangle 3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3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3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E4B760-CA67-4ABA-B0AD-40AE703C7024}" type="slidenum">
              <a:rPr lang="en-US" altLang="bg-BG"/>
              <a:pPr>
                <a:defRPr/>
              </a:pPr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41130983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Rectangle 3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3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3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21AA0B-F876-43F5-A293-07AE123D13CD}" type="slidenum">
              <a:rPr lang="en-US" altLang="bg-BG"/>
              <a:pPr>
                <a:defRPr/>
              </a:pPr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1110629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Rectangle 3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3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3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65F20E-D8CD-4440-AC45-170B9C2E80A0}" type="slidenum">
              <a:rPr lang="en-US" altLang="bg-BG"/>
              <a:pPr>
                <a:defRPr/>
              </a:pPr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1114588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3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3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85F663-8AC9-45D5-ACE7-498024257831}" type="slidenum">
              <a:rPr lang="en-US" altLang="bg-BG"/>
              <a:pPr>
                <a:defRPr/>
              </a:pPr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6299136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3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3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3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21F783-A891-4208-9013-4E9D167A6554}" type="slidenum">
              <a:rPr lang="en-US" altLang="bg-BG"/>
              <a:pPr>
                <a:defRPr/>
              </a:pPr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3434570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bg-BG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3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3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3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2CE840-565E-429B-AF51-F03F08DA18E7}" type="slidenum">
              <a:rPr lang="en-US" altLang="bg-BG"/>
              <a:pPr>
                <a:defRPr/>
              </a:pPr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30757077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1085850" cy="6854825"/>
            <a:chOff x="0" y="0"/>
            <a:chExt cx="684" cy="4318"/>
          </a:xfrm>
        </p:grpSpPr>
        <p:sp>
          <p:nvSpPr>
            <p:cNvPr id="568323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684" cy="4318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bg-BG" dirty="0"/>
            </a:p>
          </p:txBody>
        </p:sp>
        <p:grpSp>
          <p:nvGrpSpPr>
            <p:cNvPr id="1033" name="Group 4"/>
            <p:cNvGrpSpPr>
              <a:grpSpLocks/>
            </p:cNvGrpSpPr>
            <p:nvPr/>
          </p:nvGrpSpPr>
          <p:grpSpPr bwMode="auto">
            <a:xfrm>
              <a:off x="48" y="102"/>
              <a:ext cx="96" cy="4128"/>
              <a:chOff x="48" y="102"/>
              <a:chExt cx="96" cy="4128"/>
            </a:xfrm>
          </p:grpSpPr>
          <p:sp>
            <p:nvSpPr>
              <p:cNvPr id="1034" name="Rectangle 5"/>
              <p:cNvSpPr>
                <a:spLocks noChangeArrowheads="1"/>
              </p:cNvSpPr>
              <p:nvPr/>
            </p:nvSpPr>
            <p:spPr bwMode="auto">
              <a:xfrm>
                <a:off x="48" y="1105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bg-BG" altLang="bg-BG" dirty="0" smtClean="0"/>
              </a:p>
            </p:txBody>
          </p:sp>
          <p:sp>
            <p:nvSpPr>
              <p:cNvPr id="1035" name="Rectangle 6"/>
              <p:cNvSpPr>
                <a:spLocks noChangeArrowheads="1"/>
              </p:cNvSpPr>
              <p:nvPr/>
            </p:nvSpPr>
            <p:spPr bwMode="auto">
              <a:xfrm>
                <a:off x="48" y="1250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bg-BG" altLang="bg-BG" dirty="0" smtClean="0"/>
              </a:p>
            </p:txBody>
          </p:sp>
          <p:sp>
            <p:nvSpPr>
              <p:cNvPr id="1036" name="Rectangle 7"/>
              <p:cNvSpPr>
                <a:spLocks noChangeArrowheads="1"/>
              </p:cNvSpPr>
              <p:nvPr/>
            </p:nvSpPr>
            <p:spPr bwMode="auto">
              <a:xfrm>
                <a:off x="48" y="1393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bg-BG" altLang="bg-BG" dirty="0" smtClean="0"/>
              </a:p>
            </p:txBody>
          </p:sp>
          <p:sp>
            <p:nvSpPr>
              <p:cNvPr id="1037" name="Rectangle 8"/>
              <p:cNvSpPr>
                <a:spLocks noChangeArrowheads="1"/>
              </p:cNvSpPr>
              <p:nvPr/>
            </p:nvSpPr>
            <p:spPr bwMode="auto">
              <a:xfrm>
                <a:off x="48" y="1538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bg-BG" altLang="bg-BG" dirty="0" smtClean="0"/>
              </a:p>
            </p:txBody>
          </p:sp>
          <p:sp>
            <p:nvSpPr>
              <p:cNvPr id="1038" name="Rectangle 9"/>
              <p:cNvSpPr>
                <a:spLocks noChangeArrowheads="1"/>
              </p:cNvSpPr>
              <p:nvPr/>
            </p:nvSpPr>
            <p:spPr bwMode="auto">
              <a:xfrm>
                <a:off x="48" y="1683"/>
                <a:ext cx="96" cy="95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bg-BG" altLang="bg-BG" dirty="0" smtClean="0"/>
              </a:p>
            </p:txBody>
          </p:sp>
          <p:sp>
            <p:nvSpPr>
              <p:cNvPr id="1039" name="Rectangle 10"/>
              <p:cNvSpPr>
                <a:spLocks noChangeArrowheads="1"/>
              </p:cNvSpPr>
              <p:nvPr/>
            </p:nvSpPr>
            <p:spPr bwMode="auto">
              <a:xfrm>
                <a:off x="48" y="1826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bg-BG" altLang="bg-BG" dirty="0" smtClean="0"/>
              </a:p>
            </p:txBody>
          </p:sp>
          <p:sp>
            <p:nvSpPr>
              <p:cNvPr id="1040" name="Rectangle 11"/>
              <p:cNvSpPr>
                <a:spLocks noChangeArrowheads="1"/>
              </p:cNvSpPr>
              <p:nvPr/>
            </p:nvSpPr>
            <p:spPr bwMode="auto">
              <a:xfrm>
                <a:off x="48" y="1971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bg-BG" altLang="bg-BG" dirty="0" smtClean="0"/>
              </a:p>
            </p:txBody>
          </p:sp>
          <p:sp>
            <p:nvSpPr>
              <p:cNvPr id="1041" name="Rectangle 12"/>
              <p:cNvSpPr>
                <a:spLocks noChangeArrowheads="1"/>
              </p:cNvSpPr>
              <p:nvPr/>
            </p:nvSpPr>
            <p:spPr bwMode="auto">
              <a:xfrm>
                <a:off x="48" y="2115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bg-BG" altLang="bg-BG" dirty="0" smtClean="0"/>
              </a:p>
            </p:txBody>
          </p:sp>
          <p:sp>
            <p:nvSpPr>
              <p:cNvPr id="1042" name="Rectangle 13"/>
              <p:cNvSpPr>
                <a:spLocks noChangeArrowheads="1"/>
              </p:cNvSpPr>
              <p:nvPr/>
            </p:nvSpPr>
            <p:spPr bwMode="auto">
              <a:xfrm>
                <a:off x="48" y="2259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bg-BG" altLang="bg-BG" dirty="0" smtClean="0"/>
              </a:p>
            </p:txBody>
          </p:sp>
          <p:sp>
            <p:nvSpPr>
              <p:cNvPr id="1043" name="Rectangle 14"/>
              <p:cNvSpPr>
                <a:spLocks noChangeArrowheads="1"/>
              </p:cNvSpPr>
              <p:nvPr/>
            </p:nvSpPr>
            <p:spPr bwMode="auto">
              <a:xfrm>
                <a:off x="48" y="2403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bg-BG" altLang="bg-BG" dirty="0" smtClean="0"/>
              </a:p>
            </p:txBody>
          </p:sp>
          <p:sp>
            <p:nvSpPr>
              <p:cNvPr id="1044" name="Rectangle 15"/>
              <p:cNvSpPr>
                <a:spLocks noChangeArrowheads="1"/>
              </p:cNvSpPr>
              <p:nvPr/>
            </p:nvSpPr>
            <p:spPr bwMode="auto">
              <a:xfrm>
                <a:off x="48" y="2548"/>
                <a:ext cx="96" cy="95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bg-BG" altLang="bg-BG" dirty="0" smtClean="0"/>
              </a:p>
            </p:txBody>
          </p:sp>
          <p:sp>
            <p:nvSpPr>
              <p:cNvPr id="1045" name="Rectangle 16"/>
              <p:cNvSpPr>
                <a:spLocks noChangeArrowheads="1"/>
              </p:cNvSpPr>
              <p:nvPr/>
            </p:nvSpPr>
            <p:spPr bwMode="auto">
              <a:xfrm>
                <a:off x="48" y="2692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bg-BG" altLang="bg-BG" dirty="0" smtClean="0"/>
              </a:p>
            </p:txBody>
          </p:sp>
          <p:sp>
            <p:nvSpPr>
              <p:cNvPr id="1046" name="Rectangle 17"/>
              <p:cNvSpPr>
                <a:spLocks noChangeArrowheads="1"/>
              </p:cNvSpPr>
              <p:nvPr/>
            </p:nvSpPr>
            <p:spPr bwMode="auto">
              <a:xfrm>
                <a:off x="48" y="2836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bg-BG" altLang="bg-BG" dirty="0" smtClean="0"/>
              </a:p>
            </p:txBody>
          </p:sp>
          <p:sp>
            <p:nvSpPr>
              <p:cNvPr id="1047" name="Rectangle 18"/>
              <p:cNvSpPr>
                <a:spLocks noChangeArrowheads="1"/>
              </p:cNvSpPr>
              <p:nvPr/>
            </p:nvSpPr>
            <p:spPr bwMode="auto">
              <a:xfrm>
                <a:off x="48" y="2980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bg-BG" altLang="bg-BG" dirty="0" smtClean="0"/>
              </a:p>
            </p:txBody>
          </p:sp>
          <p:sp>
            <p:nvSpPr>
              <p:cNvPr id="1048" name="Rectangle 19"/>
              <p:cNvSpPr>
                <a:spLocks noChangeArrowheads="1"/>
              </p:cNvSpPr>
              <p:nvPr/>
            </p:nvSpPr>
            <p:spPr bwMode="auto">
              <a:xfrm>
                <a:off x="48" y="3124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bg-BG" altLang="bg-BG" dirty="0" smtClean="0"/>
              </a:p>
            </p:txBody>
          </p:sp>
          <p:sp>
            <p:nvSpPr>
              <p:cNvPr id="1049" name="Rectangle 20"/>
              <p:cNvSpPr>
                <a:spLocks noChangeArrowheads="1"/>
              </p:cNvSpPr>
              <p:nvPr/>
            </p:nvSpPr>
            <p:spPr bwMode="auto">
              <a:xfrm>
                <a:off x="48" y="3269"/>
                <a:ext cx="96" cy="95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bg-BG" altLang="bg-BG" dirty="0" smtClean="0"/>
              </a:p>
            </p:txBody>
          </p:sp>
          <p:sp>
            <p:nvSpPr>
              <p:cNvPr id="1050" name="Rectangle 21"/>
              <p:cNvSpPr>
                <a:spLocks noChangeArrowheads="1"/>
              </p:cNvSpPr>
              <p:nvPr/>
            </p:nvSpPr>
            <p:spPr bwMode="auto">
              <a:xfrm>
                <a:off x="48" y="3412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bg-BG" altLang="bg-BG" dirty="0" smtClean="0"/>
              </a:p>
            </p:txBody>
          </p:sp>
          <p:sp>
            <p:nvSpPr>
              <p:cNvPr id="1051" name="Rectangle 22"/>
              <p:cNvSpPr>
                <a:spLocks noChangeArrowheads="1"/>
              </p:cNvSpPr>
              <p:nvPr/>
            </p:nvSpPr>
            <p:spPr bwMode="auto">
              <a:xfrm>
                <a:off x="48" y="3557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bg-BG" altLang="bg-BG" dirty="0" smtClean="0"/>
              </a:p>
            </p:txBody>
          </p:sp>
          <p:sp>
            <p:nvSpPr>
              <p:cNvPr id="1052" name="Rectangle 23"/>
              <p:cNvSpPr>
                <a:spLocks noChangeArrowheads="1"/>
              </p:cNvSpPr>
              <p:nvPr/>
            </p:nvSpPr>
            <p:spPr bwMode="auto">
              <a:xfrm>
                <a:off x="48" y="3702"/>
                <a:ext cx="96" cy="95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bg-BG" altLang="bg-BG" dirty="0" smtClean="0"/>
              </a:p>
            </p:txBody>
          </p:sp>
          <p:sp>
            <p:nvSpPr>
              <p:cNvPr id="1053" name="Rectangle 24"/>
              <p:cNvSpPr>
                <a:spLocks noChangeArrowheads="1"/>
              </p:cNvSpPr>
              <p:nvPr/>
            </p:nvSpPr>
            <p:spPr bwMode="auto">
              <a:xfrm>
                <a:off x="48" y="3845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bg-BG" altLang="bg-BG" dirty="0" smtClean="0"/>
              </a:p>
            </p:txBody>
          </p:sp>
          <p:sp>
            <p:nvSpPr>
              <p:cNvPr id="1054" name="Rectangle 25"/>
              <p:cNvSpPr>
                <a:spLocks noChangeArrowheads="1"/>
              </p:cNvSpPr>
              <p:nvPr/>
            </p:nvSpPr>
            <p:spPr bwMode="auto">
              <a:xfrm>
                <a:off x="48" y="3990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bg-BG" altLang="bg-BG" dirty="0" smtClean="0"/>
              </a:p>
            </p:txBody>
          </p:sp>
          <p:sp>
            <p:nvSpPr>
              <p:cNvPr id="1055" name="Rectangle 26"/>
              <p:cNvSpPr>
                <a:spLocks noChangeArrowheads="1"/>
              </p:cNvSpPr>
              <p:nvPr/>
            </p:nvSpPr>
            <p:spPr bwMode="auto">
              <a:xfrm>
                <a:off x="48" y="4133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bg-BG" altLang="bg-BG" dirty="0" smtClean="0"/>
              </a:p>
            </p:txBody>
          </p:sp>
          <p:sp>
            <p:nvSpPr>
              <p:cNvPr id="1056" name="Rectangle 27"/>
              <p:cNvSpPr>
                <a:spLocks noChangeArrowheads="1"/>
              </p:cNvSpPr>
              <p:nvPr/>
            </p:nvSpPr>
            <p:spPr bwMode="auto">
              <a:xfrm>
                <a:off x="48" y="102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bg-BG" altLang="bg-BG" dirty="0" smtClean="0"/>
              </a:p>
            </p:txBody>
          </p:sp>
          <p:sp>
            <p:nvSpPr>
              <p:cNvPr id="1057" name="Rectangle 28"/>
              <p:cNvSpPr>
                <a:spLocks noChangeArrowheads="1"/>
              </p:cNvSpPr>
              <p:nvPr/>
            </p:nvSpPr>
            <p:spPr bwMode="auto">
              <a:xfrm>
                <a:off x="48" y="246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bg-BG" altLang="bg-BG" dirty="0" smtClean="0"/>
              </a:p>
            </p:txBody>
          </p:sp>
          <p:sp>
            <p:nvSpPr>
              <p:cNvPr id="1058" name="Rectangle 29"/>
              <p:cNvSpPr>
                <a:spLocks noChangeArrowheads="1"/>
              </p:cNvSpPr>
              <p:nvPr/>
            </p:nvSpPr>
            <p:spPr bwMode="auto">
              <a:xfrm>
                <a:off x="48" y="391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bg-BG" altLang="bg-BG" dirty="0" smtClean="0"/>
              </a:p>
            </p:txBody>
          </p:sp>
          <p:sp>
            <p:nvSpPr>
              <p:cNvPr id="1059" name="Rectangle 30"/>
              <p:cNvSpPr>
                <a:spLocks noChangeArrowheads="1"/>
              </p:cNvSpPr>
              <p:nvPr/>
            </p:nvSpPr>
            <p:spPr bwMode="auto">
              <a:xfrm>
                <a:off x="48" y="535"/>
                <a:ext cx="96" cy="95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bg-BG" altLang="bg-BG" dirty="0" smtClean="0"/>
              </a:p>
            </p:txBody>
          </p:sp>
          <p:sp>
            <p:nvSpPr>
              <p:cNvPr id="1060" name="Rectangle 31"/>
              <p:cNvSpPr>
                <a:spLocks noChangeArrowheads="1"/>
              </p:cNvSpPr>
              <p:nvPr/>
            </p:nvSpPr>
            <p:spPr bwMode="auto">
              <a:xfrm>
                <a:off x="48" y="679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bg-BG" altLang="bg-BG" dirty="0" smtClean="0"/>
              </a:p>
            </p:txBody>
          </p:sp>
          <p:sp>
            <p:nvSpPr>
              <p:cNvPr id="1061" name="Rectangle 32"/>
              <p:cNvSpPr>
                <a:spLocks noChangeArrowheads="1"/>
              </p:cNvSpPr>
              <p:nvPr/>
            </p:nvSpPr>
            <p:spPr bwMode="auto">
              <a:xfrm>
                <a:off x="48" y="823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bg-BG" altLang="bg-BG" dirty="0" smtClean="0"/>
              </a:p>
            </p:txBody>
          </p:sp>
          <p:sp>
            <p:nvSpPr>
              <p:cNvPr id="1062" name="Rectangle 33"/>
              <p:cNvSpPr>
                <a:spLocks noChangeArrowheads="1"/>
              </p:cNvSpPr>
              <p:nvPr/>
            </p:nvSpPr>
            <p:spPr bwMode="auto">
              <a:xfrm>
                <a:off x="48" y="968"/>
                <a:ext cx="96" cy="95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bg-BG" altLang="bg-BG" dirty="0" smtClean="0"/>
              </a:p>
            </p:txBody>
          </p:sp>
        </p:grpSp>
      </p:grpSp>
      <p:sp>
        <p:nvSpPr>
          <p:cNvPr id="1027" name="Rectangle 34"/>
          <p:cNvSpPr>
            <a:spLocks noGrp="1" noChangeArrowheads="1"/>
          </p:cNvSpPr>
          <p:nvPr>
            <p:ph type="title"/>
          </p:nvPr>
        </p:nvSpPr>
        <p:spPr bwMode="auto">
          <a:xfrm>
            <a:off x="11430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bg-BG" smtClean="0"/>
              <a:t>Click to edit Master title style</a:t>
            </a:r>
          </a:p>
        </p:txBody>
      </p:sp>
      <p:sp>
        <p:nvSpPr>
          <p:cNvPr id="568355" name="Rectangle 3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430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400" dirty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68356" name="Rectangle 3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814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400" dirty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68357" name="Rectangle 3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05FB9EA0-08D0-46D4-A295-BF3F8EDEE111}" type="slidenum">
              <a:rPr lang="en-US" altLang="bg-BG"/>
              <a:pPr>
                <a:defRPr/>
              </a:pPr>
              <a:t>‹#›</a:t>
            </a:fld>
            <a:endParaRPr lang="en-US" altLang="bg-BG" dirty="0"/>
          </a:p>
        </p:txBody>
      </p:sp>
      <p:sp>
        <p:nvSpPr>
          <p:cNvPr id="568358" name="Rectangle 3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69988" y="1946275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1" r:id="rId1"/>
    <p:sldLayoutId id="2147483841" r:id="rId2"/>
    <p:sldLayoutId id="2147483842" r:id="rId3"/>
    <p:sldLayoutId id="2147483843" r:id="rId4"/>
    <p:sldLayoutId id="2147483844" r:id="rId5"/>
    <p:sldLayoutId id="2147483845" r:id="rId6"/>
    <p:sldLayoutId id="2147483846" r:id="rId7"/>
    <p:sldLayoutId id="2147483847" r:id="rId8"/>
    <p:sldLayoutId id="2147483848" r:id="rId9"/>
    <p:sldLayoutId id="2147483849" r:id="rId10"/>
    <p:sldLayoutId id="214748385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u"/>
        <a:defRPr sz="32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anose="05000000000000000000" pitchFamily="2" charset="2"/>
        <a:buChar char="t"/>
        <a:defRPr sz="32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32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32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32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32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32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bg-BG" altLang="bg-BG" sz="4000" dirty="0" smtClean="0"/>
              <a:t>Безопасност при преместване на товари</a:t>
            </a:r>
            <a:endParaRPr lang="en-US" altLang="bg-BG" sz="4000" dirty="0" smtClean="0"/>
          </a:p>
        </p:txBody>
      </p:sp>
      <p:pic>
        <p:nvPicPr>
          <p:cNvPr id="572421" name="Picture 5" descr="IN00699_"/>
          <p:cNvPicPr>
            <a:picLocks noGrp="1" noChangeAspect="1" noChangeArrowheads="1"/>
          </p:cNvPicPr>
          <p:nvPr>
            <p:ph type="clipArt"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71800" y="2057400"/>
            <a:ext cx="3810000" cy="3541713"/>
          </a:xfr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2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5724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724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228600"/>
            <a:ext cx="7772400" cy="533400"/>
          </a:xfrm>
        </p:spPr>
        <p:txBody>
          <a:bodyPr/>
          <a:lstStyle/>
          <a:p>
            <a:pPr algn="ctr" eaLnBrk="1" hangingPunct="1"/>
            <a:r>
              <a:rPr lang="bg-BG" altLang="bg-BG" sz="4000" dirty="0" smtClean="0">
                <a:solidFill>
                  <a:srgbClr val="66FF33"/>
                </a:solidFill>
              </a:rPr>
              <a:t>Проверка на синтетични сапани</a:t>
            </a:r>
            <a:endParaRPr lang="en-US" altLang="bg-BG" sz="4000" dirty="0" smtClean="0">
              <a:solidFill>
                <a:srgbClr val="66FF33"/>
              </a:solidFill>
            </a:endParaRPr>
          </a:p>
        </p:txBody>
      </p:sp>
      <p:sp>
        <p:nvSpPr>
          <p:cNvPr id="578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43000" y="838200"/>
            <a:ext cx="8001000" cy="46482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r>
              <a:rPr lang="bg-BG" sz="2800" dirty="0" smtClean="0">
                <a:cs typeface="Times New Roman" pitchFamily="18" charset="0"/>
              </a:rPr>
              <a:t>Изгаряния от кисилини или други химични вещества. </a:t>
            </a:r>
            <a:endParaRPr lang="en-US" sz="1600" dirty="0" smtClean="0"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r>
              <a:rPr lang="bg-BG" sz="2800" dirty="0" smtClean="0">
                <a:cs typeface="Times New Roman" pitchFamily="18" charset="0"/>
              </a:rPr>
              <a:t>Разтопяване или прогаряне на част от повърхността на сапана.</a:t>
            </a:r>
            <a:endParaRPr lang="en-US" sz="1600" dirty="0" smtClean="0"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r>
              <a:rPr lang="bg-BG" sz="2800" dirty="0" smtClean="0">
                <a:cs typeface="Times New Roman" pitchFamily="18" charset="0"/>
              </a:rPr>
              <a:t>Разплитане,</a:t>
            </a:r>
            <a:r>
              <a:rPr lang="en-US" sz="2800" dirty="0" smtClean="0">
                <a:cs typeface="Times New Roman" pitchFamily="18" charset="0"/>
              </a:rPr>
              <a:t> </a:t>
            </a:r>
            <a:r>
              <a:rPr lang="bg-BG" sz="2800" dirty="0" smtClean="0">
                <a:cs typeface="Times New Roman" pitchFamily="18" charset="0"/>
              </a:rPr>
              <a:t>пробождане,</a:t>
            </a:r>
            <a:r>
              <a:rPr lang="en-US" sz="2800" dirty="0" smtClean="0">
                <a:cs typeface="Times New Roman" pitchFamily="18" charset="0"/>
              </a:rPr>
              <a:t> </a:t>
            </a:r>
            <a:r>
              <a:rPr lang="bg-BG" sz="2800" dirty="0" smtClean="0">
                <a:cs typeface="Times New Roman" pitchFamily="18" charset="0"/>
              </a:rPr>
              <a:t>стърчащи влакна или срязвания.</a:t>
            </a:r>
            <a:endParaRPr lang="en-US" sz="1600" dirty="0" smtClean="0"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r>
              <a:rPr lang="bg-BG" sz="2800" dirty="0" smtClean="0">
                <a:cs typeface="Times New Roman" pitchFamily="18" charset="0"/>
              </a:rPr>
              <a:t>Износена или разрушена тъкан</a:t>
            </a:r>
            <a:r>
              <a:rPr lang="en-US" sz="2800" dirty="0" smtClean="0">
                <a:cs typeface="Times New Roman" pitchFamily="18" charset="0"/>
              </a:rPr>
              <a:t>.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r>
              <a:rPr lang="bg-BG" sz="2800" dirty="0" smtClean="0">
                <a:cs typeface="Times New Roman" pitchFamily="18" charset="0"/>
              </a:rPr>
              <a:t>За да улесни ползувателя как да определи дали сапанът е разпънат недопустимо,</a:t>
            </a:r>
            <a:r>
              <a:rPr lang="en-US" sz="2800" dirty="0" smtClean="0">
                <a:cs typeface="Times New Roman" pitchFamily="18" charset="0"/>
              </a:rPr>
              <a:t> </a:t>
            </a:r>
            <a:r>
              <a:rPr lang="bg-BG" sz="2800" dirty="0" smtClean="0">
                <a:cs typeface="Times New Roman" pitchFamily="18" charset="0"/>
              </a:rPr>
              <a:t>производителят е вложил във вътрешността на сапана червена нишка.</a:t>
            </a:r>
            <a:r>
              <a:rPr lang="en-US" sz="2800" dirty="0" smtClean="0">
                <a:cs typeface="Times New Roman" pitchFamily="18" charset="0"/>
              </a:rPr>
              <a:t> </a:t>
            </a:r>
            <a:r>
              <a:rPr lang="bg-BG" sz="2800" dirty="0" smtClean="0">
                <a:cs typeface="Times New Roman" pitchFamily="18" charset="0"/>
              </a:rPr>
              <a:t>Ако тази нишка стане видима,</a:t>
            </a:r>
            <a:r>
              <a:rPr lang="en-US" sz="2800" dirty="0" smtClean="0">
                <a:cs typeface="Times New Roman" pitchFamily="18" charset="0"/>
              </a:rPr>
              <a:t> </a:t>
            </a:r>
            <a:r>
              <a:rPr lang="bg-BG" sz="2800" dirty="0" smtClean="0">
                <a:cs typeface="Times New Roman" pitchFamily="18" charset="0"/>
              </a:rPr>
              <a:t>то сапанът е за брак.</a:t>
            </a:r>
            <a:endParaRPr lang="en-US" sz="2800" dirty="0" smtClean="0"/>
          </a:p>
        </p:txBody>
      </p:sp>
      <p:pic>
        <p:nvPicPr>
          <p:cNvPr id="13316" name="Picture 4" descr="Synthetic Web Sling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5480050"/>
            <a:ext cx="2476500" cy="113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8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78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78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8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78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78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8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78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78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8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78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78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8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78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78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8563" grpId="0" build="p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-228600"/>
            <a:ext cx="7772400" cy="914400"/>
          </a:xfrm>
        </p:spPr>
        <p:txBody>
          <a:bodyPr/>
          <a:lstStyle/>
          <a:p>
            <a:pPr eaLnBrk="1" hangingPunct="1"/>
            <a:r>
              <a:rPr lang="bg-BG" altLang="bg-BG" sz="4000" dirty="0" smtClean="0">
                <a:solidFill>
                  <a:srgbClr val="66FF33"/>
                </a:solidFill>
              </a:rPr>
              <a:t>Правила при използване на сапани</a:t>
            </a:r>
            <a:endParaRPr lang="en-US" altLang="bg-BG" sz="4000" dirty="0" smtClean="0">
              <a:solidFill>
                <a:srgbClr val="66FF33"/>
              </a:solidFill>
            </a:endParaRPr>
          </a:p>
        </p:txBody>
      </p:sp>
      <p:sp>
        <p:nvSpPr>
          <p:cNvPr id="5836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14400" y="1066800"/>
            <a:ext cx="3810000" cy="4114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v"/>
              <a:defRPr/>
            </a:pPr>
            <a:r>
              <a:rPr lang="bg-BG" sz="2400" b="1" dirty="0" smtClean="0">
                <a:cs typeface="Times New Roman" pitchFamily="18" charset="0"/>
              </a:rPr>
              <a:t>Сапаните трябва да се съхраняват над пода окачени на куки в чиста и суха среда.</a:t>
            </a:r>
            <a:endParaRPr lang="en-US" sz="2400" b="1" dirty="0" smtClean="0"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v"/>
              <a:defRPr/>
            </a:pPr>
            <a:endParaRPr lang="en-US" sz="2400" b="1" dirty="0" smtClean="0"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n-US" sz="3200" b="1" dirty="0" smtClean="0">
                <a:cs typeface="Times New Roman" pitchFamily="18" charset="0"/>
              </a:rPr>
              <a:t> </a:t>
            </a:r>
            <a:endParaRPr lang="en-US" sz="3200" dirty="0" smtClean="0">
              <a:cs typeface="Times New Roman" pitchFamily="18" charset="0"/>
            </a:endParaRPr>
          </a:p>
        </p:txBody>
      </p:sp>
      <p:sp>
        <p:nvSpPr>
          <p:cNvPr id="58368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953000" y="1066800"/>
            <a:ext cx="3810000" cy="20574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v"/>
              <a:defRPr/>
            </a:pPr>
            <a:r>
              <a:rPr lang="bg-BG" sz="2400" b="1" dirty="0" smtClean="0">
                <a:cs typeface="Times New Roman" pitchFamily="18" charset="0"/>
              </a:rPr>
              <a:t>Никога не провлачвайте</a:t>
            </a:r>
            <a:r>
              <a:rPr lang="bg-BG" sz="2400" b="1" dirty="0" smtClean="0">
                <a:cs typeface="Times New Roman" pitchFamily="18" charset="0"/>
              </a:rPr>
              <a:t> сапаните по пода</a:t>
            </a:r>
            <a:r>
              <a:rPr lang="en-US" sz="2400" b="1" dirty="0" smtClean="0">
                <a:cs typeface="Times New Roman" pitchFamily="18" charset="0"/>
              </a:rPr>
              <a:t>. 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v"/>
              <a:defRPr/>
            </a:pPr>
            <a:r>
              <a:rPr lang="bg-BG" sz="2400" b="1" dirty="0" smtClean="0">
                <a:cs typeface="Times New Roman" pitchFamily="18" charset="0"/>
              </a:rPr>
              <a:t>Винаги затягайте примката,</a:t>
            </a:r>
            <a:r>
              <a:rPr lang="en-US" sz="2400" b="1" dirty="0" smtClean="0">
                <a:cs typeface="Times New Roman" pitchFamily="18" charset="0"/>
              </a:rPr>
              <a:t> </a:t>
            </a:r>
            <a:r>
              <a:rPr lang="bg-BG" sz="2400" b="1" dirty="0" smtClean="0">
                <a:cs typeface="Times New Roman" pitchFamily="18" charset="0"/>
              </a:rPr>
              <a:t>така че куката да гледа навън</a:t>
            </a:r>
            <a:r>
              <a:rPr lang="en-US" sz="2400" b="1" dirty="0" smtClean="0">
                <a:cs typeface="Times New Roman" pitchFamily="18" charset="0"/>
              </a:rPr>
              <a:t>.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n-US" sz="1800" b="1" dirty="0" smtClean="0"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n-US" sz="1800" b="1" dirty="0" smtClean="0"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n-US" sz="1800" b="1" dirty="0" smtClean="0"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en-US" sz="1800" b="1" dirty="0" smtClean="0"/>
          </a:p>
        </p:txBody>
      </p:sp>
      <p:pic>
        <p:nvPicPr>
          <p:cNvPr id="14341" name="Picture 5" descr="MVC-001S"/>
          <p:cNvPicPr>
            <a:picLocks noChangeAspect="1" noChangeArrowheads="1"/>
          </p:cNvPicPr>
          <p:nvPr/>
        </p:nvPicPr>
        <p:blipFill>
          <a:blip r:embed="rId2">
            <a:lum bright="1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810000"/>
            <a:ext cx="40386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Picture 6" descr="Chain Hook up"/>
          <p:cNvPicPr>
            <a:picLocks noChangeAspect="1" noChangeArrowheads="1"/>
          </p:cNvPicPr>
          <p:nvPr/>
        </p:nvPicPr>
        <p:blipFill>
          <a:blip r:embed="rId3">
            <a:lum bright="22000" contrast="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3810000"/>
            <a:ext cx="41910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6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836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6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5836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583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583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683" grpId="0" build="p" autoUpdateAnimBg="0"/>
      <p:bldP spid="583684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bg-BG" altLang="bg-BG" sz="4000" dirty="0" smtClean="0"/>
              <a:t>Правила при използване на сапани</a:t>
            </a:r>
            <a:endParaRPr lang="en-US" altLang="bg-BG" sz="4000" dirty="0" smtClean="0"/>
          </a:p>
        </p:txBody>
      </p:sp>
      <p:sp>
        <p:nvSpPr>
          <p:cNvPr id="6010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43000" y="2057400"/>
            <a:ext cx="38100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v"/>
              <a:defRPr/>
            </a:pPr>
            <a:r>
              <a:rPr lang="bg-BG" sz="2000" b="1" dirty="0" smtClean="0">
                <a:cs typeface="Times New Roman" pitchFamily="18" charset="0"/>
              </a:rPr>
              <a:t>Никога не удряйте сапан под товар,</a:t>
            </a:r>
            <a:r>
              <a:rPr lang="en-US" sz="2000" b="1" dirty="0" smtClean="0">
                <a:cs typeface="Times New Roman" pitchFamily="18" charset="0"/>
              </a:rPr>
              <a:t> </a:t>
            </a:r>
            <a:r>
              <a:rPr lang="bg-BG" sz="2000" b="1" dirty="0" smtClean="0">
                <a:cs typeface="Times New Roman" pitchFamily="18" charset="0"/>
              </a:rPr>
              <a:t>за да го наместите</a:t>
            </a:r>
            <a:r>
              <a:rPr lang="en-US" sz="2000" b="1" dirty="0" smtClean="0">
                <a:cs typeface="Times New Roman" pitchFamily="18" charset="0"/>
              </a:rPr>
              <a:t>.</a:t>
            </a:r>
            <a:endParaRPr lang="en-US" sz="2000" dirty="0" smtClean="0"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v"/>
              <a:defRPr/>
            </a:pPr>
            <a:r>
              <a:rPr lang="bg-BG" sz="2000" b="1" dirty="0" smtClean="0">
                <a:cs typeface="Times New Roman" pitchFamily="18" charset="0"/>
              </a:rPr>
              <a:t>Осигурете баланса на товара,</a:t>
            </a:r>
            <a:r>
              <a:rPr lang="en-US" sz="2000" b="1" dirty="0" smtClean="0">
                <a:cs typeface="Times New Roman" pitchFamily="18" charset="0"/>
              </a:rPr>
              <a:t> </a:t>
            </a:r>
            <a:r>
              <a:rPr lang="bg-BG" sz="2000" b="1" dirty="0" smtClean="0">
                <a:cs typeface="Times New Roman" pitchFamily="18" charset="0"/>
              </a:rPr>
              <a:t>за да не претоварите сапана</a:t>
            </a:r>
            <a:r>
              <a:rPr lang="en-US" sz="2000" b="1" dirty="0" smtClean="0">
                <a:cs typeface="Times New Roman" pitchFamily="18" charset="0"/>
              </a:rPr>
              <a:t>.</a:t>
            </a:r>
            <a:endParaRPr lang="en-US" sz="2000" dirty="0" smtClean="0"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v"/>
              <a:defRPr/>
            </a:pPr>
            <a:r>
              <a:rPr lang="bg-BG" sz="2000" b="1" dirty="0" smtClean="0">
                <a:cs typeface="Times New Roman" pitchFamily="18" charset="0"/>
              </a:rPr>
              <a:t>Винаги повдигайте товара право нагоре</a:t>
            </a:r>
            <a:r>
              <a:rPr lang="en-US" sz="2000" b="1" dirty="0" smtClean="0">
                <a:cs typeface="Times New Roman" pitchFamily="18" charset="0"/>
              </a:rPr>
              <a:t>.</a:t>
            </a:r>
            <a:endParaRPr lang="en-US" sz="2000" dirty="0" smtClean="0"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v"/>
              <a:defRPr/>
            </a:pPr>
            <a:r>
              <a:rPr lang="en-US" sz="2000" b="1" dirty="0" smtClean="0">
                <a:cs typeface="Times New Roman" pitchFamily="18" charset="0"/>
              </a:rPr>
              <a:t> </a:t>
            </a:r>
            <a:r>
              <a:rPr lang="bg-BG" sz="2000" b="1" dirty="0" smtClean="0">
                <a:cs typeface="Times New Roman" pitchFamily="18" charset="0"/>
              </a:rPr>
              <a:t>Никога не оставяйте товара окачен на сапана.</a:t>
            </a:r>
            <a:endParaRPr lang="en-US" sz="2000" b="1" dirty="0" smtClean="0"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v"/>
              <a:defRPr/>
            </a:pPr>
            <a:r>
              <a:rPr lang="bg-BG" sz="2000" b="1" dirty="0" smtClean="0">
                <a:cs typeface="Times New Roman" pitchFamily="18" charset="0"/>
              </a:rPr>
              <a:t>Сапанът не трябва да се придърпва,</a:t>
            </a:r>
            <a:r>
              <a:rPr lang="en-US" sz="2000" b="1" dirty="0" smtClean="0">
                <a:cs typeface="Times New Roman" pitchFamily="18" charset="0"/>
              </a:rPr>
              <a:t> </a:t>
            </a:r>
            <a:r>
              <a:rPr lang="bg-BG" sz="2000" b="1" dirty="0" smtClean="0">
                <a:cs typeface="Times New Roman" pitchFamily="18" charset="0"/>
              </a:rPr>
              <a:t>когато е опънат от тежестта на товара</a:t>
            </a:r>
            <a:r>
              <a:rPr lang="en-US" sz="2000" b="1" dirty="0" smtClean="0">
                <a:cs typeface="Times New Roman" pitchFamily="18" charset="0"/>
              </a:rPr>
              <a:t>.</a:t>
            </a:r>
          </a:p>
        </p:txBody>
      </p:sp>
      <p:sp>
        <p:nvSpPr>
          <p:cNvPr id="60109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5105400" y="1905000"/>
            <a:ext cx="38100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v"/>
              <a:defRPr/>
            </a:pPr>
            <a:r>
              <a:rPr lang="bg-BG" sz="2000" b="1" dirty="0" smtClean="0">
                <a:cs typeface="Times New Roman" pitchFamily="18" charset="0"/>
              </a:rPr>
              <a:t>Проверете дали куката е над центъра на тежестта на товара преди да започнете да го повдигате</a:t>
            </a:r>
            <a:r>
              <a:rPr lang="en-US" sz="2000" b="1" dirty="0" smtClean="0">
                <a:cs typeface="Times New Roman" pitchFamily="18" charset="0"/>
              </a:rPr>
              <a:t>.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v"/>
              <a:defRPr/>
            </a:pPr>
            <a:r>
              <a:rPr lang="bg-BG" sz="2000" b="1" dirty="0" smtClean="0">
                <a:cs typeface="Times New Roman" pitchFamily="18" charset="0"/>
              </a:rPr>
              <a:t>Не работете с верига,</a:t>
            </a:r>
            <a:r>
              <a:rPr lang="en-US" sz="2000" b="1" dirty="0" smtClean="0">
                <a:cs typeface="Times New Roman" pitchFamily="18" charset="0"/>
              </a:rPr>
              <a:t> </a:t>
            </a:r>
            <a:r>
              <a:rPr lang="bg-BG" sz="2000" b="1" dirty="0" smtClean="0">
                <a:cs typeface="Times New Roman" pitchFamily="18" charset="0"/>
              </a:rPr>
              <a:t>която е огъната,</a:t>
            </a:r>
            <a:r>
              <a:rPr lang="en-US" sz="2000" b="1" dirty="0" smtClean="0">
                <a:cs typeface="Times New Roman" pitchFamily="18" charset="0"/>
              </a:rPr>
              <a:t> </a:t>
            </a:r>
            <a:r>
              <a:rPr lang="bg-BG" sz="2000" b="1" dirty="0" smtClean="0">
                <a:cs typeface="Times New Roman" pitchFamily="18" charset="0"/>
              </a:rPr>
              <a:t>подбита или деформирана.</a:t>
            </a:r>
            <a:endParaRPr lang="en-US" sz="2000" b="1" dirty="0" smtClean="0"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v"/>
              <a:defRPr/>
            </a:pPr>
            <a:r>
              <a:rPr lang="bg-BG" sz="2000" b="1" dirty="0" smtClean="0">
                <a:cs typeface="Times New Roman" pitchFamily="18" charset="0"/>
              </a:rPr>
              <a:t>Не намествайте веригата,</a:t>
            </a:r>
            <a:r>
              <a:rPr lang="en-US" sz="2000" b="1" dirty="0" smtClean="0">
                <a:cs typeface="Times New Roman" pitchFamily="18" charset="0"/>
              </a:rPr>
              <a:t> </a:t>
            </a:r>
            <a:r>
              <a:rPr lang="bg-BG" sz="2000" b="1" dirty="0" smtClean="0">
                <a:cs typeface="Times New Roman" pitchFamily="18" charset="0"/>
              </a:rPr>
              <a:t>като я удряте с чук или други подръчни средства.</a:t>
            </a:r>
            <a:endParaRPr lang="en-US" sz="2000" b="1" dirty="0" smtClean="0"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bg-BG" altLang="bg-BG" sz="4000" dirty="0" smtClean="0"/>
              <a:t>Правила при използване на сапани</a:t>
            </a:r>
            <a:endParaRPr lang="en-US" altLang="bg-BG" sz="4000" dirty="0" smtClean="0"/>
          </a:p>
        </p:txBody>
      </p:sp>
      <p:sp>
        <p:nvSpPr>
          <p:cNvPr id="585737" name="Rectangle 9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bg-BG" sz="2400" dirty="0" smtClean="0"/>
              <a:t>Ръцете и пръстите не трябва да се поставят между товара и сапана докато сапана се затяга около товара.</a:t>
            </a:r>
            <a:endParaRPr lang="en-US" sz="2400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bg-BG" sz="2400" dirty="0" smtClean="0"/>
              <a:t>Почиствайте редовно веригите, защото мръсотията предизвиква ускорено износване на връзките.</a:t>
            </a:r>
            <a:endParaRPr lang="en-US" sz="2400" dirty="0" smtClean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n-US" sz="2400" dirty="0" smtClean="0"/>
          </a:p>
        </p:txBody>
      </p:sp>
      <p:sp>
        <p:nvSpPr>
          <p:cNvPr id="585738" name="Rectangle 10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bg-BG" sz="2400" dirty="0" smtClean="0"/>
              <a:t>Никога не скъсявайте сапана с гвоздей, болтове или други подръчни средства.</a:t>
            </a:r>
            <a:endParaRPr lang="en-US" sz="2400" dirty="0" smtClean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n-US" sz="2400" dirty="0" smtClean="0"/>
              <a:t> 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bg-BG" sz="2400" dirty="0" smtClean="0"/>
              <a:t>Защитете повърхността на веригата от контакт с остри ръбове, които могат да предизвикат разрушаване или деформации и износване на звената.</a:t>
            </a:r>
            <a:endParaRPr lang="en-US" sz="2400" dirty="0" smtClean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57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857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57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5857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57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5857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57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5857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57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5857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5737" grpId="0" build="p" autoUpdateAnimBg="0"/>
      <p:bldP spid="585738" grpId="0" build="p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bg-BG" altLang="bg-BG" dirty="0" smtClean="0"/>
              <a:t>В заключение</a:t>
            </a:r>
            <a:endParaRPr lang="en-US" altLang="bg-BG" dirty="0" smtClean="0"/>
          </a:p>
        </p:txBody>
      </p:sp>
      <p:sp>
        <p:nvSpPr>
          <p:cNvPr id="581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2438400"/>
            <a:ext cx="7772400" cy="4114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SzTx/>
              <a:buFont typeface="Wingdings" panose="05000000000000000000" pitchFamily="2" charset="2"/>
              <a:buChar char="Æ"/>
              <a:defRPr/>
            </a:pPr>
            <a:r>
              <a:rPr lang="bg-BG" sz="2400" dirty="0" smtClean="0"/>
              <a:t>Изберете подходящия сапан съобразно предстоящата работа</a:t>
            </a:r>
            <a:r>
              <a:rPr lang="en-US" sz="2400" dirty="0" smtClean="0"/>
              <a:t>.</a:t>
            </a:r>
          </a:p>
          <a:p>
            <a:pPr eaLnBrk="1" hangingPunct="1">
              <a:lnSpc>
                <a:spcPct val="80000"/>
              </a:lnSpc>
              <a:buSzTx/>
              <a:buFont typeface="Wingdings" panose="05000000000000000000" pitchFamily="2" charset="2"/>
              <a:buChar char="Æ"/>
              <a:defRPr/>
            </a:pPr>
            <a:r>
              <a:rPr lang="bg-BG" sz="2400" dirty="0" smtClean="0"/>
              <a:t>Проверете за изправността му преди започване на работа.</a:t>
            </a:r>
          </a:p>
          <a:p>
            <a:pPr eaLnBrk="1" hangingPunct="1">
              <a:lnSpc>
                <a:spcPct val="80000"/>
              </a:lnSpc>
              <a:buSzTx/>
              <a:buFont typeface="Wingdings" panose="05000000000000000000" pitchFamily="2" charset="2"/>
              <a:buChar char="Æ"/>
              <a:defRPr/>
            </a:pPr>
            <a:r>
              <a:rPr lang="bg-BG" sz="2400" dirty="0" smtClean="0"/>
              <a:t>При забелязани неизправности,</a:t>
            </a:r>
            <a:r>
              <a:rPr lang="en-US" sz="2400" dirty="0" smtClean="0"/>
              <a:t> </a:t>
            </a:r>
            <a:r>
              <a:rPr lang="bg-BG" sz="2400" dirty="0" smtClean="0"/>
              <a:t>отстранете сапана от работната площадка.</a:t>
            </a:r>
            <a:r>
              <a:rPr lang="en-US" sz="2400" dirty="0" smtClean="0"/>
              <a:t> </a:t>
            </a:r>
            <a:endParaRPr lang="bg-BG" sz="2400" dirty="0" smtClean="0"/>
          </a:p>
          <a:p>
            <a:pPr eaLnBrk="1" hangingPunct="1">
              <a:lnSpc>
                <a:spcPct val="80000"/>
              </a:lnSpc>
              <a:buSzTx/>
              <a:buFont typeface="Wingdings" panose="05000000000000000000" pitchFamily="2" charset="2"/>
              <a:buChar char="Æ"/>
              <a:defRPr/>
            </a:pPr>
            <a:r>
              <a:rPr lang="bg-BG" sz="2400" dirty="0" smtClean="0"/>
              <a:t>Вземете под внимание намаляването на товароподемността на сапана при повдигане на товара под ъгъл</a:t>
            </a:r>
            <a:r>
              <a:rPr lang="en-US" sz="2400" dirty="0" smtClean="0"/>
              <a:t>.</a:t>
            </a:r>
          </a:p>
          <a:p>
            <a:pPr eaLnBrk="1" hangingPunct="1">
              <a:lnSpc>
                <a:spcPct val="80000"/>
              </a:lnSpc>
              <a:buSzTx/>
              <a:buFont typeface="Wingdings" panose="05000000000000000000" pitchFamily="2" charset="2"/>
              <a:buChar char="Æ"/>
              <a:defRPr/>
            </a:pPr>
            <a:r>
              <a:rPr lang="bg-BG" sz="2400" dirty="0" smtClean="0"/>
              <a:t>Съхранявайте правилно сапаните,</a:t>
            </a:r>
            <a:r>
              <a:rPr lang="en-US" sz="2400" dirty="0" smtClean="0"/>
              <a:t> </a:t>
            </a:r>
            <a:r>
              <a:rPr lang="bg-BG" sz="2400" dirty="0" smtClean="0"/>
              <a:t>за да се избегне увреждането им</a:t>
            </a:r>
            <a:r>
              <a:rPr lang="en-US" sz="2400" dirty="0" smtClean="0"/>
              <a:t>.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n-US" sz="2400" dirty="0" smtClean="0"/>
          </a:p>
        </p:txBody>
      </p:sp>
      <p:pic>
        <p:nvPicPr>
          <p:cNvPr id="17412" name="Picture 4" descr="PE01832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304800"/>
            <a:ext cx="2135188" cy="1951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1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81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1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581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1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581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1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581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1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581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1635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bg-BG" altLang="bg-BG" dirty="0" smtClean="0"/>
              <a:t>Необходими знания и умения</a:t>
            </a:r>
            <a:endParaRPr lang="en-US" altLang="bg-BG" dirty="0" smtClean="0"/>
          </a:p>
        </p:txBody>
      </p:sp>
      <p:sp>
        <p:nvSpPr>
          <p:cNvPr id="576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bg-BG" dirty="0" smtClean="0"/>
              <a:t>Запознайте се с Наредбата за безопасна експлоатация и технически надзор на повдигателните съоръжения</a:t>
            </a:r>
            <a:r>
              <a:rPr lang="en-US" dirty="0" smtClean="0"/>
              <a:t>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bg-BG" dirty="0" smtClean="0"/>
              <a:t>Научете се как да работите безопасно със сапани</a:t>
            </a:r>
            <a:r>
              <a:rPr lang="en-US" dirty="0" smtClean="0"/>
              <a:t>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bg-BG" dirty="0" smtClean="0"/>
              <a:t>Научете се да определите и опишете съществуващите опасности в работната среда, при които ще се премества товара.</a:t>
            </a:r>
            <a:r>
              <a:rPr lang="en-US" dirty="0" smtClean="0"/>
              <a:t>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en-US" dirty="0" smtClean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6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576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6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576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6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576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6515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bg-BG" altLang="bg-BG" dirty="0" smtClean="0"/>
              <a:t>Използваме три вида сапани</a:t>
            </a:r>
            <a:endParaRPr lang="en-US" altLang="bg-BG" dirty="0" smtClean="0"/>
          </a:p>
        </p:txBody>
      </p:sp>
      <p:sp>
        <p:nvSpPr>
          <p:cNvPr id="580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buFont typeface="Wingdings" panose="05000000000000000000" pitchFamily="2" charset="2"/>
              <a:buAutoNum type="arabicPeriod"/>
              <a:defRPr/>
            </a:pPr>
            <a:r>
              <a:rPr lang="bg-BG" sz="3600" dirty="0" smtClean="0"/>
              <a:t>Верижни</a:t>
            </a:r>
            <a:endParaRPr lang="en-US" sz="3600" dirty="0" smtClean="0"/>
          </a:p>
          <a:p>
            <a:pPr marL="609600" indent="-609600" eaLnBrk="1" hangingPunct="1">
              <a:buFont typeface="Wingdings" panose="05000000000000000000" pitchFamily="2" charset="2"/>
              <a:buAutoNum type="arabicPeriod"/>
              <a:defRPr/>
            </a:pPr>
            <a:endParaRPr lang="en-US" sz="3600" dirty="0" smtClean="0"/>
          </a:p>
          <a:p>
            <a:pPr marL="609600" indent="-609600" eaLnBrk="1" hangingPunct="1">
              <a:buFont typeface="Wingdings" panose="05000000000000000000" pitchFamily="2" charset="2"/>
              <a:buAutoNum type="arabicPeriod"/>
              <a:defRPr/>
            </a:pPr>
            <a:r>
              <a:rPr lang="bg-BG" sz="3600" dirty="0" smtClean="0"/>
              <a:t>Въжени</a:t>
            </a:r>
            <a:endParaRPr lang="en-US" sz="3600" dirty="0" smtClean="0"/>
          </a:p>
          <a:p>
            <a:pPr marL="609600" indent="-609600" eaLnBrk="1" hangingPunct="1">
              <a:buFont typeface="Wingdings" panose="05000000000000000000" pitchFamily="2" charset="2"/>
              <a:buAutoNum type="arabicPeriod"/>
              <a:defRPr/>
            </a:pPr>
            <a:endParaRPr lang="en-US" sz="3600" dirty="0" smtClean="0"/>
          </a:p>
          <a:p>
            <a:pPr marL="609600" indent="-609600" eaLnBrk="1" hangingPunct="1">
              <a:buFont typeface="Wingdings" panose="05000000000000000000" pitchFamily="2" charset="2"/>
              <a:buAutoNum type="arabicPeriod"/>
              <a:defRPr/>
            </a:pPr>
            <a:r>
              <a:rPr lang="bg-BG" sz="3600" dirty="0" smtClean="0"/>
              <a:t>Синтетични</a:t>
            </a:r>
            <a:endParaRPr lang="en-US" sz="3600" dirty="0" smtClean="0"/>
          </a:p>
        </p:txBody>
      </p:sp>
      <p:pic>
        <p:nvPicPr>
          <p:cNvPr id="6148" name="Picture 4" descr="Chain Sling"/>
          <p:cNvPicPr>
            <a:picLocks noChangeAspect="1" noChangeArrowheads="1"/>
          </p:cNvPicPr>
          <p:nvPr/>
        </p:nvPicPr>
        <p:blipFill>
          <a:blip r:embed="rId2">
            <a:lum bright="12000" contrast="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1889125"/>
            <a:ext cx="1951038" cy="146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 descr="Wire Rope Sling"/>
          <p:cNvPicPr>
            <a:picLocks noChangeAspect="1" noChangeArrowheads="1"/>
          </p:cNvPicPr>
          <p:nvPr/>
        </p:nvPicPr>
        <p:blipFill>
          <a:blip r:embed="rId3">
            <a:lum bright="10000" contrast="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3413125"/>
            <a:ext cx="1951038" cy="146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6" descr="Nylon Sling"/>
          <p:cNvPicPr>
            <a:picLocks noChangeAspect="1" noChangeArrowheads="1"/>
          </p:cNvPicPr>
          <p:nvPr/>
        </p:nvPicPr>
        <p:blipFill>
          <a:blip r:embed="rId4">
            <a:lum bright="12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1963" y="4953000"/>
            <a:ext cx="1951037" cy="146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0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80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80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0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80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80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0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80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80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0611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152400"/>
            <a:ext cx="7772400" cy="1143000"/>
          </a:xfrm>
        </p:spPr>
        <p:txBody>
          <a:bodyPr/>
          <a:lstStyle/>
          <a:p>
            <a:pPr algn="ctr" eaLnBrk="1" hangingPunct="1"/>
            <a:r>
              <a:rPr lang="bg-BG" altLang="bg-BG" sz="4000" dirty="0" smtClean="0"/>
              <a:t>Честота на проверките на сапаните</a:t>
            </a:r>
            <a:endParaRPr lang="en-US" altLang="bg-BG" sz="4000" dirty="0" smtClean="0"/>
          </a:p>
        </p:txBody>
      </p:sp>
      <p:sp>
        <p:nvSpPr>
          <p:cNvPr id="5826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43000" y="1600200"/>
            <a:ext cx="8001000" cy="4648200"/>
          </a:xfrm>
        </p:spPr>
        <p:txBody>
          <a:bodyPr/>
          <a:lstStyle/>
          <a:p>
            <a:pPr eaLnBrk="1" hangingPunct="1">
              <a:defRPr/>
            </a:pPr>
            <a:r>
              <a:rPr lang="bg-BG" sz="2800" dirty="0" smtClean="0"/>
              <a:t>Проверката включва:</a:t>
            </a:r>
            <a:r>
              <a:rPr lang="en-US" sz="2800" dirty="0" smtClean="0"/>
              <a:t> </a:t>
            </a:r>
            <a:r>
              <a:rPr lang="bg-BG" sz="2800" dirty="0" smtClean="0"/>
              <a:t>верижните,</a:t>
            </a:r>
            <a:r>
              <a:rPr lang="en-US" sz="2800" dirty="0" smtClean="0"/>
              <a:t> </a:t>
            </a:r>
            <a:r>
              <a:rPr lang="bg-BG" sz="2800" dirty="0" smtClean="0"/>
              <a:t>въжените и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bg-BG" sz="2800" dirty="0" smtClean="0"/>
              <a:t>синтетичните сапани,</a:t>
            </a:r>
            <a:r>
              <a:rPr lang="en-US" sz="2800" dirty="0" smtClean="0"/>
              <a:t> </a:t>
            </a:r>
            <a:r>
              <a:rPr lang="bg-BG" sz="2800" dirty="0" smtClean="0"/>
              <a:t>както и аксесоарите към тях-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bg-BG" sz="2800" dirty="0" smtClean="0"/>
              <a:t>връзки,</a:t>
            </a:r>
            <a:r>
              <a:rPr lang="en-US" sz="2800" dirty="0" smtClean="0"/>
              <a:t> </a:t>
            </a:r>
            <a:r>
              <a:rPr lang="bg-BG" sz="2800" dirty="0" smtClean="0"/>
              <a:t>примки,</a:t>
            </a:r>
            <a:r>
              <a:rPr lang="en-US" sz="2800" dirty="0" smtClean="0"/>
              <a:t> </a:t>
            </a:r>
            <a:r>
              <a:rPr lang="bg-BG" sz="2800" dirty="0" smtClean="0"/>
              <a:t>куки,</a:t>
            </a:r>
            <a:r>
              <a:rPr lang="en-US" sz="2800" dirty="0" smtClean="0"/>
              <a:t> </a:t>
            </a:r>
            <a:r>
              <a:rPr lang="bg-BG" sz="2800" dirty="0" smtClean="0"/>
              <a:t>адаптори и др.</a:t>
            </a:r>
          </a:p>
          <a:p>
            <a:pPr eaLnBrk="1" hangingPunct="1">
              <a:defRPr/>
            </a:pPr>
            <a:r>
              <a:rPr lang="bg-BG" sz="2800" dirty="0" smtClean="0"/>
              <a:t>Всички сапани се проверяват ежедневно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bg-BG" sz="2800" dirty="0" smtClean="0"/>
              <a:t>непосредствено преди започване на работа с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bg-BG" sz="2800" dirty="0" smtClean="0"/>
              <a:t>тях</a:t>
            </a:r>
            <a:r>
              <a:rPr lang="en-US" sz="2800" dirty="0" smtClean="0"/>
              <a:t>.  </a:t>
            </a:r>
            <a:endParaRPr lang="bg-BG" sz="2800" dirty="0" smtClean="0"/>
          </a:p>
          <a:p>
            <a:pPr eaLnBrk="1" hangingPunct="1">
              <a:defRPr/>
            </a:pPr>
            <a:r>
              <a:rPr lang="bg-BG" sz="2800" dirty="0" smtClean="0"/>
              <a:t>Отговорното лице проверява сапаните на 10 дни.</a:t>
            </a:r>
            <a:endParaRPr lang="en-US" sz="2800" dirty="0" smtClean="0"/>
          </a:p>
          <a:p>
            <a:pPr eaLnBrk="1" hangingPunct="1">
              <a:defRPr/>
            </a:pPr>
            <a:r>
              <a:rPr lang="bg-BG" sz="2800" dirty="0" smtClean="0"/>
              <a:t>Веднъж годишно сапаните се проверяват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bg-BG" sz="2800" dirty="0" smtClean="0"/>
              <a:t>в рамките на цялата фирма</a:t>
            </a:r>
            <a:r>
              <a:rPr lang="en-US" sz="2800" dirty="0" smtClean="0"/>
              <a:t>.</a:t>
            </a:r>
          </a:p>
        </p:txBody>
      </p:sp>
      <p:pic>
        <p:nvPicPr>
          <p:cNvPr id="7172" name="Picture 4" descr="PE01460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228600"/>
            <a:ext cx="1103313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2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2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2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2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82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82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2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82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82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26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826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826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26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826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826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26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826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826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26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826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826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26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826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826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26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826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826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2659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0"/>
            <a:ext cx="8839200" cy="1143000"/>
          </a:xfrm>
        </p:spPr>
        <p:txBody>
          <a:bodyPr/>
          <a:lstStyle/>
          <a:p>
            <a:pPr algn="ctr" eaLnBrk="1" hangingPunct="1"/>
            <a:r>
              <a:rPr lang="bg-BG" altLang="bg-BG" dirty="0" smtClean="0"/>
              <a:t>Товароносимост на сапаните</a:t>
            </a:r>
            <a:endParaRPr lang="en-US" altLang="bg-BG" dirty="0" smtClean="0"/>
          </a:p>
        </p:txBody>
      </p:sp>
      <p:sp>
        <p:nvSpPr>
          <p:cNvPr id="584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1219200"/>
            <a:ext cx="7772400" cy="411480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n-US" sz="2800" b="1" dirty="0" smtClean="0">
                <a:cs typeface="Times New Roman" pitchFamily="18" charset="0"/>
              </a:rPr>
              <a:t>  </a:t>
            </a:r>
            <a:r>
              <a:rPr lang="bg-BG" sz="2800" b="1" dirty="0" smtClean="0">
                <a:cs typeface="Times New Roman" pitchFamily="18" charset="0"/>
              </a:rPr>
              <a:t>Товарът,който може да повдига сапанът се определя от неговата най-слаба точка</a:t>
            </a:r>
            <a:r>
              <a:rPr lang="en-US" sz="2800" b="1" dirty="0" smtClean="0">
                <a:cs typeface="Times New Roman" pitchFamily="18" charset="0"/>
              </a:rPr>
              <a:t>. </a:t>
            </a: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en-US" sz="900" b="1" dirty="0" smtClean="0">
              <a:solidFill>
                <a:srgbClr val="66FF33"/>
              </a:solidFill>
              <a:effectLst>
                <a:outerShdw blurRad="38100" dist="38100" dir="2700000" algn="tl">
                  <a:srgbClr val="000000"/>
                </a:outerShdw>
              </a:effectLst>
              <a:cs typeface="Times New Roman" pitchFamily="18" charset="0"/>
            </a:endParaRP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bg-BG" sz="28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Никога не претоварвайте сапана.</a:t>
            </a:r>
            <a:r>
              <a:rPr lang="en-US" sz="28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 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en-US" sz="1600" b="1" i="1" dirty="0" smtClean="0">
              <a:cs typeface="Times New Roman" pitchFamily="18" charset="0"/>
            </a:endParaRP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bg-BG" sz="2800" b="1" i="1" dirty="0" smtClean="0">
                <a:cs typeface="Times New Roman" pitchFamily="18" charset="0"/>
              </a:rPr>
              <a:t>Запомнете</a:t>
            </a:r>
            <a:r>
              <a:rPr lang="en-US" sz="2800" b="1" i="1" dirty="0" smtClean="0">
                <a:cs typeface="Times New Roman" pitchFamily="18" charset="0"/>
              </a:rPr>
              <a:t>, </a:t>
            </a:r>
            <a:r>
              <a:rPr lang="bg-BG" sz="2800" b="1" i="1" dirty="0" smtClean="0">
                <a:cs typeface="Times New Roman" pitchFamily="18" charset="0"/>
              </a:rPr>
              <a:t>колкото са по-широки раменете на сапана,</a:t>
            </a:r>
            <a:r>
              <a:rPr lang="en-US" sz="2800" b="1" i="1" dirty="0" smtClean="0">
                <a:cs typeface="Times New Roman" pitchFamily="18" charset="0"/>
              </a:rPr>
              <a:t> </a:t>
            </a:r>
            <a:r>
              <a:rPr lang="bg-BG" sz="2800" b="1" i="1" dirty="0" smtClean="0">
                <a:cs typeface="Times New Roman" pitchFamily="18" charset="0"/>
              </a:rPr>
              <a:t>толкова по-малък товар той може да повдигне.</a:t>
            </a:r>
            <a:endParaRPr lang="en-US" sz="2800" b="1" i="1" dirty="0" smtClean="0"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en-US" sz="2800" b="1" i="1" dirty="0" smtClean="0"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en-US" sz="1400" b="1" i="1" dirty="0" smtClean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n-US" sz="1400" b="1" i="1" dirty="0" smtClean="0"/>
              <a:t>        </a:t>
            </a:r>
            <a:r>
              <a:rPr lang="en-US" sz="1400" b="1" i="1" baseline="30000" dirty="0" smtClean="0"/>
              <a:t>			                      </a:t>
            </a:r>
            <a:r>
              <a:rPr lang="en-US" sz="1400" i="1" baseline="30000" dirty="0" smtClean="0"/>
              <a:t> </a:t>
            </a:r>
            <a:r>
              <a:rPr lang="en-US" sz="1400" b="1" baseline="30000" dirty="0" smtClean="0"/>
              <a:t>			         </a:t>
            </a:r>
            <a:r>
              <a:rPr lang="en-US" sz="1400" b="1" i="1" baseline="30000" dirty="0" smtClean="0"/>
              <a:t>	</a:t>
            </a:r>
            <a:r>
              <a:rPr lang="en-US" sz="1400" b="1" i="1" dirty="0" smtClean="0"/>
              <a:t>  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en-US" sz="1400" b="1" i="1" dirty="0" smtClean="0"/>
          </a:p>
        </p:txBody>
      </p:sp>
      <p:sp>
        <p:nvSpPr>
          <p:cNvPr id="584710" name="Rectangle 6"/>
          <p:cNvSpPr>
            <a:spLocks noChangeArrowheads="1"/>
          </p:cNvSpPr>
          <p:nvPr/>
        </p:nvSpPr>
        <p:spPr bwMode="auto">
          <a:xfrm>
            <a:off x="1524000" y="5486400"/>
            <a:ext cx="1219200" cy="1066800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endParaRPr lang="en-US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 eaLnBrk="1" hangingPunct="1">
              <a:defRPr/>
            </a:pPr>
            <a:r>
              <a:rPr 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1000 </a:t>
            </a:r>
            <a:r>
              <a:rPr lang="bg-BG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кг</a:t>
            </a:r>
            <a:r>
              <a:rPr 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bg-BG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товар</a:t>
            </a:r>
            <a:endParaRPr lang="en-US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584711" name="Rectangle 7"/>
          <p:cNvSpPr>
            <a:spLocks noChangeArrowheads="1"/>
          </p:cNvSpPr>
          <p:nvPr/>
        </p:nvSpPr>
        <p:spPr bwMode="auto">
          <a:xfrm>
            <a:off x="4572000" y="5486400"/>
            <a:ext cx="1219200" cy="1066800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bg-BG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7</a:t>
            </a:r>
            <a:r>
              <a:rPr lang="bg-BG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0</a:t>
            </a:r>
            <a:r>
              <a:rPr 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7 </a:t>
            </a:r>
            <a:r>
              <a:rPr lang="bg-BG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кг</a:t>
            </a:r>
            <a:r>
              <a:rPr 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bg-BG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товар</a:t>
            </a:r>
            <a:endParaRPr lang="en-US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84712" name="Rectangle 8"/>
          <p:cNvSpPr>
            <a:spLocks noChangeArrowheads="1"/>
          </p:cNvSpPr>
          <p:nvPr/>
        </p:nvSpPr>
        <p:spPr bwMode="auto">
          <a:xfrm>
            <a:off x="7620000" y="5486400"/>
            <a:ext cx="1066800" cy="1066800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bg-BG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</a:t>
            </a:r>
            <a:r>
              <a:rPr 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500 </a:t>
            </a:r>
            <a:r>
              <a:rPr lang="bg-BG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кг</a:t>
            </a:r>
            <a:r>
              <a:rPr 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bg-BG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товар</a:t>
            </a:r>
            <a:endParaRPr lang="en-US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8199" name="Line 9"/>
          <p:cNvSpPr>
            <a:spLocks noChangeShapeType="1"/>
          </p:cNvSpPr>
          <p:nvPr/>
        </p:nvSpPr>
        <p:spPr bwMode="auto">
          <a:xfrm flipV="1">
            <a:off x="2743200" y="4648200"/>
            <a:ext cx="0" cy="838200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bg-BG" dirty="0"/>
          </a:p>
        </p:txBody>
      </p:sp>
      <p:sp>
        <p:nvSpPr>
          <p:cNvPr id="8200" name="Line 10"/>
          <p:cNvSpPr>
            <a:spLocks noChangeShapeType="1"/>
          </p:cNvSpPr>
          <p:nvPr/>
        </p:nvSpPr>
        <p:spPr bwMode="auto">
          <a:xfrm flipV="1">
            <a:off x="1524000" y="4648200"/>
            <a:ext cx="0" cy="838200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bg-BG" dirty="0"/>
          </a:p>
        </p:txBody>
      </p:sp>
      <p:sp>
        <p:nvSpPr>
          <p:cNvPr id="8201" name="Line 11"/>
          <p:cNvSpPr>
            <a:spLocks noChangeShapeType="1"/>
          </p:cNvSpPr>
          <p:nvPr/>
        </p:nvSpPr>
        <p:spPr bwMode="auto">
          <a:xfrm flipH="1">
            <a:off x="4572000" y="4495800"/>
            <a:ext cx="609600" cy="990600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bg-BG" dirty="0"/>
          </a:p>
        </p:txBody>
      </p:sp>
      <p:sp>
        <p:nvSpPr>
          <p:cNvPr id="8202" name="Line 12"/>
          <p:cNvSpPr>
            <a:spLocks noChangeShapeType="1"/>
          </p:cNvSpPr>
          <p:nvPr/>
        </p:nvSpPr>
        <p:spPr bwMode="auto">
          <a:xfrm>
            <a:off x="5181600" y="4495800"/>
            <a:ext cx="609600" cy="990600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bg-BG" dirty="0"/>
          </a:p>
        </p:txBody>
      </p:sp>
      <p:sp>
        <p:nvSpPr>
          <p:cNvPr id="8203" name="Line 13"/>
          <p:cNvSpPr>
            <a:spLocks noChangeShapeType="1"/>
          </p:cNvSpPr>
          <p:nvPr/>
        </p:nvSpPr>
        <p:spPr bwMode="auto">
          <a:xfrm flipV="1">
            <a:off x="7620000" y="5029200"/>
            <a:ext cx="533400" cy="457200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bg-BG" dirty="0"/>
          </a:p>
        </p:txBody>
      </p:sp>
      <p:sp>
        <p:nvSpPr>
          <p:cNvPr id="8204" name="Line 14"/>
          <p:cNvSpPr>
            <a:spLocks noChangeShapeType="1"/>
          </p:cNvSpPr>
          <p:nvPr/>
        </p:nvSpPr>
        <p:spPr bwMode="auto">
          <a:xfrm>
            <a:off x="8153400" y="5029200"/>
            <a:ext cx="533400" cy="457200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bg-BG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84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84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7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847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7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847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4707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152400"/>
            <a:ext cx="7772400" cy="1143000"/>
          </a:xfrm>
        </p:spPr>
        <p:txBody>
          <a:bodyPr/>
          <a:lstStyle/>
          <a:p>
            <a:pPr eaLnBrk="1" hangingPunct="1"/>
            <a:r>
              <a:rPr lang="bg-BG" altLang="bg-BG" dirty="0" smtClean="0"/>
              <a:t>Проверка на верижени сапани</a:t>
            </a:r>
            <a:endParaRPr lang="en-US" altLang="bg-BG" dirty="0" smtClean="0"/>
          </a:p>
        </p:txBody>
      </p:sp>
      <p:sp>
        <p:nvSpPr>
          <p:cNvPr id="565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95400" y="1219200"/>
            <a:ext cx="7467600" cy="5334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ü"/>
              <a:defRPr/>
            </a:pPr>
            <a:r>
              <a:rPr lang="bg-BG" sz="2800" dirty="0" smtClean="0"/>
              <a:t>За</a:t>
            </a:r>
            <a:r>
              <a:rPr lang="en-US" sz="2800" dirty="0" smtClean="0"/>
              <a:t> наличие на пукнатини, износване на звено на веригата с повече от 10 на сто от първоначалния му диаметър или удължаване на звено с повече от 3 на сто. </a:t>
            </a:r>
            <a:endParaRPr lang="bg-BG" sz="2800" dirty="0" smtClean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ü"/>
              <a:defRPr/>
            </a:pPr>
            <a:r>
              <a:rPr lang="bg-BG" sz="2800" dirty="0" smtClean="0">
                <a:cs typeface="Times New Roman" pitchFamily="18" charset="0"/>
              </a:rPr>
              <a:t>Ако едния клон на двоен, троен или многоклонов сапан е по-дълъг от останалите</a:t>
            </a:r>
            <a:r>
              <a:rPr lang="en-US" sz="2800" dirty="0" smtClean="0">
                <a:cs typeface="Times New Roman" pitchFamily="18" charset="0"/>
              </a:rPr>
              <a:t>.  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ü"/>
              <a:defRPr/>
            </a:pPr>
            <a:r>
              <a:rPr lang="en-US" sz="2800" dirty="0" smtClean="0"/>
              <a:t>Куките на повдигателните съоръжения се бракуват при наличие на пукнатини или когато износването им в мястото на окачване на товара е по-голямо от 10 на сто от първоначалната височина на тяхното сечение. </a:t>
            </a:r>
            <a:endParaRPr lang="en-US" sz="2800" dirty="0" smtClean="0"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en-US" sz="2800" dirty="0" smtClean="0">
              <a:cs typeface="Times New Roman" pitchFamily="18" charset="0"/>
            </a:endParaRPr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65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65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65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65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65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65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5251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0"/>
            <a:ext cx="7772400" cy="1143000"/>
          </a:xfrm>
        </p:spPr>
        <p:txBody>
          <a:bodyPr/>
          <a:lstStyle/>
          <a:p>
            <a:pPr eaLnBrk="1" hangingPunct="1"/>
            <a:r>
              <a:rPr lang="bg-BG" altLang="bg-BG" dirty="0" smtClean="0"/>
              <a:t>Специални изисквания</a:t>
            </a:r>
            <a:endParaRPr lang="en-US" altLang="bg-BG" dirty="0" smtClean="0"/>
          </a:p>
        </p:txBody>
      </p:sp>
      <p:sp>
        <p:nvSpPr>
          <p:cNvPr id="571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69988" y="1066800"/>
            <a:ext cx="7772400" cy="5486400"/>
          </a:xfrm>
        </p:spPr>
        <p:txBody>
          <a:bodyPr/>
          <a:lstStyle/>
          <a:p>
            <a:pPr eaLnBrk="1" hangingPunct="1">
              <a:defRPr/>
            </a:pPr>
            <a:r>
              <a:rPr lang="bg-BG" dirty="0" smtClean="0">
                <a:cs typeface="Times New Roman" pitchFamily="18" charset="0"/>
              </a:rPr>
              <a:t>Забранено е верижните сапани да се изменят или ремонтират от операторите</a:t>
            </a:r>
            <a:r>
              <a:rPr lang="en-US" dirty="0" smtClean="0">
                <a:cs typeface="Times New Roman" pitchFamily="18" charset="0"/>
              </a:rPr>
              <a:t>!  </a:t>
            </a:r>
            <a:r>
              <a:rPr lang="bg-BG" dirty="0" smtClean="0">
                <a:cs typeface="Times New Roman" pitchFamily="18" charset="0"/>
              </a:rPr>
              <a:t>Това може да се извършва само от квалифициран персонал</a:t>
            </a:r>
            <a:r>
              <a:rPr lang="en-US" dirty="0" smtClean="0">
                <a:cs typeface="Times New Roman" pitchFamily="18" charset="0"/>
              </a:rPr>
              <a:t>.</a:t>
            </a:r>
          </a:p>
          <a:p>
            <a:pPr eaLnBrk="1" hangingPunct="1">
              <a:defRPr/>
            </a:pPr>
            <a:r>
              <a:rPr lang="bg-BG" dirty="0" smtClean="0">
                <a:cs typeface="Times New Roman" pitchFamily="18" charset="0"/>
              </a:rPr>
              <a:t>Важно е да се осъзнае,</a:t>
            </a:r>
            <a:r>
              <a:rPr lang="en-US" dirty="0" smtClean="0">
                <a:cs typeface="Times New Roman" pitchFamily="18" charset="0"/>
              </a:rPr>
              <a:t> </a:t>
            </a:r>
            <a:r>
              <a:rPr lang="bg-BG" dirty="0" smtClean="0">
                <a:cs typeface="Times New Roman" pitchFamily="18" charset="0"/>
              </a:rPr>
              <a:t>че товароносимостта на сапана се намалява в зависимост от нарастването на ъгъла под който се повдига товара</a:t>
            </a:r>
            <a:r>
              <a:rPr lang="en-US" dirty="0" smtClean="0">
                <a:cs typeface="Times New Roman" pitchFamily="18" charset="0"/>
              </a:rPr>
              <a:t>.</a:t>
            </a:r>
            <a:r>
              <a:rPr lang="en-US" dirty="0" smtClean="0"/>
              <a:t> </a:t>
            </a:r>
          </a:p>
          <a:p>
            <a:pPr eaLnBrk="1" hangingPunct="1">
              <a:defRPr/>
            </a:pPr>
            <a:endParaRPr lang="en-US" dirty="0" smtClean="0"/>
          </a:p>
        </p:txBody>
      </p:sp>
      <p:pic>
        <p:nvPicPr>
          <p:cNvPr id="10244" name="Picture 4" descr="Chai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5334000"/>
            <a:ext cx="38862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1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71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1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71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1395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bg-BG" altLang="bg-BG" sz="5400" dirty="0" smtClean="0"/>
              <a:t>Верижни сапани</a:t>
            </a:r>
            <a:endParaRPr lang="en-US" altLang="bg-BG" sz="5400" dirty="0" smtClean="0"/>
          </a:p>
        </p:txBody>
      </p:sp>
      <p:sp>
        <p:nvSpPr>
          <p:cNvPr id="589829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bg-BG" sz="4000" dirty="0" smtClean="0"/>
              <a:t>Разрешава се работата само със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bg-BG" sz="4000" dirty="0" smtClean="0"/>
              <a:t>сапани произведени в заводски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bg-BG" sz="4000" dirty="0" smtClean="0"/>
              <a:t>условия</a:t>
            </a:r>
            <a:r>
              <a:rPr lang="en-US" sz="4000" dirty="0" smtClean="0"/>
              <a:t>.</a:t>
            </a:r>
            <a:br>
              <a:rPr lang="en-US" sz="4000" dirty="0" smtClean="0"/>
            </a:br>
            <a:endParaRPr lang="bg-BG" sz="1400" dirty="0" smtClean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bg-BG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Забранява се работата със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bg-BG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самоделни сапани</a:t>
            </a:r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!!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8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898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8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898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8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898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8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5898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8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5898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9829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0"/>
            <a:ext cx="7772400" cy="1143000"/>
          </a:xfrm>
        </p:spPr>
        <p:txBody>
          <a:bodyPr/>
          <a:lstStyle/>
          <a:p>
            <a:pPr algn="ctr" eaLnBrk="1" hangingPunct="1"/>
            <a:r>
              <a:rPr lang="bg-BG" altLang="bg-BG" dirty="0" smtClean="0"/>
              <a:t>Проверка на въжени сапани</a:t>
            </a:r>
            <a:endParaRPr lang="en-US" altLang="bg-BG" dirty="0" smtClean="0"/>
          </a:p>
        </p:txBody>
      </p:sp>
      <p:sp>
        <p:nvSpPr>
          <p:cNvPr id="577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95400" y="1066800"/>
            <a:ext cx="7772400" cy="4191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v"/>
              <a:defRPr/>
            </a:pPr>
            <a:r>
              <a:rPr lang="en-US" sz="2800" dirty="0" smtClean="0">
                <a:cs typeface="Times New Roman" pitchFamily="18" charset="0"/>
              </a:rPr>
              <a:t> </a:t>
            </a:r>
            <a:r>
              <a:rPr lang="bg-BG" sz="2800" dirty="0" smtClean="0">
                <a:cs typeface="Times New Roman" pitchFamily="18" charset="0"/>
              </a:rPr>
              <a:t>Дали няма скъсани нишки – повече от 3 бр. в една дилка.</a:t>
            </a:r>
            <a:endParaRPr lang="en-US" sz="2800" dirty="0" smtClean="0"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v"/>
              <a:defRPr/>
            </a:pPr>
            <a:r>
              <a:rPr lang="bg-BG" sz="2800" dirty="0" smtClean="0">
                <a:cs typeface="Times New Roman" pitchFamily="18" charset="0"/>
              </a:rPr>
              <a:t>Износване в участъци с повече от 30 % от диаметъра на оригиналната нишка.</a:t>
            </a:r>
            <a:endParaRPr lang="en-US" sz="1600" dirty="0" smtClean="0"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v"/>
              <a:defRPr/>
            </a:pPr>
            <a:r>
              <a:rPr lang="bg-BG" sz="2800" dirty="0" smtClean="0">
                <a:cs typeface="Times New Roman" pitchFamily="18" charset="0"/>
              </a:rPr>
              <a:t>Гънки,</a:t>
            </a:r>
            <a:r>
              <a:rPr lang="en-US" sz="2800" dirty="0" smtClean="0">
                <a:cs typeface="Times New Roman" pitchFamily="18" charset="0"/>
              </a:rPr>
              <a:t> </a:t>
            </a:r>
            <a:r>
              <a:rPr lang="bg-BG" sz="2800" dirty="0" smtClean="0">
                <a:cs typeface="Times New Roman" pitchFamily="18" charset="0"/>
              </a:rPr>
              <a:t>пречупвания или разрушения на въжето.</a:t>
            </a:r>
            <a:endParaRPr lang="en-US" sz="1600" dirty="0" smtClean="0"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v"/>
              <a:defRPr/>
            </a:pPr>
            <a:r>
              <a:rPr lang="bg-BG" sz="2800" dirty="0" smtClean="0">
                <a:cs typeface="Times New Roman" pitchFamily="18" charset="0"/>
              </a:rPr>
              <a:t>Износени,</a:t>
            </a:r>
            <a:r>
              <a:rPr lang="en-US" sz="2800" dirty="0" smtClean="0">
                <a:cs typeface="Times New Roman" pitchFamily="18" charset="0"/>
              </a:rPr>
              <a:t> </a:t>
            </a:r>
            <a:r>
              <a:rPr lang="bg-BG" sz="2800" dirty="0" smtClean="0">
                <a:cs typeface="Times New Roman" pitchFamily="18" charset="0"/>
              </a:rPr>
              <a:t>разрушени оплетки на ушите или други приспособления за захващане</a:t>
            </a:r>
            <a:r>
              <a:rPr lang="en-US" sz="2800" dirty="0" smtClean="0">
                <a:cs typeface="Times New Roman" pitchFamily="18" charset="0"/>
              </a:rPr>
              <a:t>.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v"/>
              <a:defRPr/>
            </a:pPr>
            <a:r>
              <a:rPr lang="bg-BG" sz="2800" dirty="0" smtClean="0">
                <a:cs typeface="Times New Roman" pitchFamily="18" charset="0"/>
              </a:rPr>
              <a:t>Корозия на въжето или на захватните устройства</a:t>
            </a:r>
            <a:r>
              <a:rPr lang="en-US" sz="2800" dirty="0" smtClean="0">
                <a:cs typeface="Times New Roman" pitchFamily="18" charset="0"/>
              </a:rPr>
              <a:t>.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sz="2800" dirty="0" smtClean="0"/>
          </a:p>
        </p:txBody>
      </p:sp>
      <p:pic>
        <p:nvPicPr>
          <p:cNvPr id="12292" name="Picture 4" descr="Wire Rope Fatigue Failu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5486400"/>
            <a:ext cx="27432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5" descr="Wire Rope Bird C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5486400"/>
            <a:ext cx="2676525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6" descr="Anatomy of Wire Rop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5486400"/>
            <a:ext cx="2667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7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577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7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577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7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577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7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577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75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5775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7539" grpId="0" build="p" autoUpdateAnimBg="0"/>
    </p:bldLst>
  </p:timing>
</p:sld>
</file>

<file path=ppt/theme/theme1.xml><?xml version="1.0" encoding="utf-8"?>
<a:theme xmlns:a="http://schemas.openxmlformats.org/drawingml/2006/main" name="Azure">
  <a:themeElements>
    <a:clrScheme name="Azure 2">
      <a:dk1>
        <a:srgbClr val="000000"/>
      </a:dk1>
      <a:lt1>
        <a:srgbClr val="CCECFF"/>
      </a:lt1>
      <a:dk2>
        <a:srgbClr val="330099"/>
      </a:dk2>
      <a:lt2>
        <a:srgbClr val="0099CC"/>
      </a:lt2>
      <a:accent1>
        <a:srgbClr val="009999"/>
      </a:accent1>
      <a:accent2>
        <a:srgbClr val="FF99CC"/>
      </a:accent2>
      <a:accent3>
        <a:srgbClr val="E2F4FF"/>
      </a:accent3>
      <a:accent4>
        <a:srgbClr val="000000"/>
      </a:accent4>
      <a:accent5>
        <a:srgbClr val="AACACA"/>
      </a:accent5>
      <a:accent6>
        <a:srgbClr val="E78AB9"/>
      </a:accent6>
      <a:hlink>
        <a:srgbClr val="6600CC"/>
      </a:hlink>
      <a:folHlink>
        <a:srgbClr val="3366FF"/>
      </a:folHlink>
    </a:clrScheme>
    <a:fontScheme name="Azure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Azure 1">
        <a:dk1>
          <a:srgbClr val="000000"/>
        </a:dk1>
        <a:lt1>
          <a:srgbClr val="FFFFFF"/>
        </a:lt1>
        <a:dk2>
          <a:srgbClr val="3333FF"/>
        </a:dk2>
        <a:lt2>
          <a:srgbClr val="00FFFF"/>
        </a:lt2>
        <a:accent1>
          <a:srgbClr val="00CCCC"/>
        </a:accent1>
        <a:accent2>
          <a:srgbClr val="6666FF"/>
        </a:accent2>
        <a:accent3>
          <a:srgbClr val="ADADFF"/>
        </a:accent3>
        <a:accent4>
          <a:srgbClr val="DADADA"/>
        </a:accent4>
        <a:accent5>
          <a:srgbClr val="AAE2E2"/>
        </a:accent5>
        <a:accent6>
          <a:srgbClr val="5C5CE7"/>
        </a:accent6>
        <a:hlink>
          <a:srgbClr val="CCCCFF"/>
        </a:hlink>
        <a:folHlink>
          <a:srgbClr val="CC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zure 2">
        <a:dk1>
          <a:srgbClr val="000000"/>
        </a:dk1>
        <a:lt1>
          <a:srgbClr val="CCECFF"/>
        </a:lt1>
        <a:dk2>
          <a:srgbClr val="330099"/>
        </a:dk2>
        <a:lt2>
          <a:srgbClr val="0099CC"/>
        </a:lt2>
        <a:accent1>
          <a:srgbClr val="009999"/>
        </a:accent1>
        <a:accent2>
          <a:srgbClr val="FF99CC"/>
        </a:accent2>
        <a:accent3>
          <a:srgbClr val="E2F4FF"/>
        </a:accent3>
        <a:accent4>
          <a:srgbClr val="000000"/>
        </a:accent4>
        <a:accent5>
          <a:srgbClr val="AACACA"/>
        </a:accent5>
        <a:accent6>
          <a:srgbClr val="E78AB9"/>
        </a:accent6>
        <a:hlink>
          <a:srgbClr val="6600CC"/>
        </a:hlink>
        <a:folHlink>
          <a:srgbClr val="3366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zure 3">
        <a:dk1>
          <a:srgbClr val="000000"/>
        </a:dk1>
        <a:lt1>
          <a:srgbClr val="FFFFFF"/>
        </a:lt1>
        <a:dk2>
          <a:srgbClr val="000000"/>
        </a:dk2>
        <a:lt2>
          <a:srgbClr val="CBCBCB"/>
        </a:lt2>
        <a:accent1>
          <a:srgbClr val="B2B2B2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D5D5D5"/>
        </a:accent5>
        <a:accent6>
          <a:srgbClr val="C8C8C8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Designs\Azure.pot</Template>
  <TotalTime>934</TotalTime>
  <Words>549</Words>
  <Application>Microsoft Office PowerPoint</Application>
  <PresentationFormat>Презентация на цял екран (4:3)</PresentationFormat>
  <Paragraphs>88</Paragraphs>
  <Slides>14</Slides>
  <Notes>0</Notes>
  <HiddenSlides>0</HiddenSlides>
  <MMClips>0</MMClips>
  <ScaleCrop>false</ScaleCrop>
  <HeadingPairs>
    <vt:vector size="6" baseType="variant">
      <vt:variant>
        <vt:lpstr>Използвани шрифтове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14</vt:i4>
      </vt:variant>
    </vt:vector>
  </HeadingPairs>
  <TitlesOfParts>
    <vt:vector size="19" baseType="lpstr">
      <vt:lpstr>Times New Roman</vt:lpstr>
      <vt:lpstr>Arial</vt:lpstr>
      <vt:lpstr>Wingdings</vt:lpstr>
      <vt:lpstr>Calibri</vt:lpstr>
      <vt:lpstr>Azure</vt:lpstr>
      <vt:lpstr>Безопасност при преместване на товари</vt:lpstr>
      <vt:lpstr>Необходими знания и умения</vt:lpstr>
      <vt:lpstr>Използваме три вида сапани</vt:lpstr>
      <vt:lpstr>Честота на проверките на сапаните</vt:lpstr>
      <vt:lpstr>Товароносимост на сапаните</vt:lpstr>
      <vt:lpstr>Проверка на верижени сапани</vt:lpstr>
      <vt:lpstr>Специални изисквания</vt:lpstr>
      <vt:lpstr>Верижни сапани</vt:lpstr>
      <vt:lpstr>Проверка на въжени сапани</vt:lpstr>
      <vt:lpstr>Проверка на синтетични сапани</vt:lpstr>
      <vt:lpstr>Правила при използване на сапани</vt:lpstr>
      <vt:lpstr>Правила при използване на сапани</vt:lpstr>
      <vt:lpstr>Правила при използване на сапани</vt:lpstr>
      <vt:lpstr>В заключение</vt:lpstr>
    </vt:vector>
  </TitlesOfParts>
  <Company>Liberty Mutual Insurance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Stephen J Meyer</dc:creator>
  <cp:lastModifiedBy>Rumen Yordanov</cp:lastModifiedBy>
  <cp:revision>74</cp:revision>
  <cp:lastPrinted>1601-01-01T00:00:00Z</cp:lastPrinted>
  <dcterms:created xsi:type="dcterms:W3CDTF">2002-05-25T02:21:34Z</dcterms:created>
  <dcterms:modified xsi:type="dcterms:W3CDTF">2026-04-11T10:35:10Z</dcterms:modified>
</cp:coreProperties>
</file>